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19"/>
  </p:notesMasterIdLst>
  <p:sldIdLst>
    <p:sldId id="343" r:id="rId2"/>
    <p:sldId id="257" r:id="rId3"/>
    <p:sldId id="339" r:id="rId4"/>
    <p:sldId id="345" r:id="rId5"/>
    <p:sldId id="309" r:id="rId6"/>
    <p:sldId id="340" r:id="rId7"/>
    <p:sldId id="344" r:id="rId8"/>
    <p:sldId id="352" r:id="rId9"/>
    <p:sldId id="350" r:id="rId10"/>
    <p:sldId id="347" r:id="rId11"/>
    <p:sldId id="354" r:id="rId12"/>
    <p:sldId id="355" r:id="rId13"/>
    <p:sldId id="353" r:id="rId14"/>
    <p:sldId id="312" r:id="rId15"/>
    <p:sldId id="296" r:id="rId16"/>
    <p:sldId id="263" r:id="rId17"/>
    <p:sldId id="356" r:id="rId18"/>
  </p:sldIdLst>
  <p:sldSz cx="9144000" cy="5143500" type="screen16x9"/>
  <p:notesSz cx="6858000" cy="9144000"/>
  <p:embeddedFontLst>
    <p:embeddedFont>
      <p:font typeface="Abel" panose="020B0604020202020204" charset="0"/>
      <p:regular r:id="rId20"/>
    </p:embeddedFont>
    <p:embeddedFont>
      <p:font typeface="Barlow Light" panose="020B0604020202020204" charset="0"/>
      <p:regular r:id="rId21"/>
      <p:bold r:id="rId22"/>
      <p:italic r:id="rId23"/>
      <p:bold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Google Sans Medium" panose="020B0603030502040204" pitchFamily="34" charset="0"/>
      <p:regular r:id="rId29"/>
    </p:embeddedFont>
    <p:embeddedFont>
      <p:font typeface="Lato" panose="020B0604020202020204" charset="0"/>
      <p:regular r:id="rId30"/>
      <p:bold r:id="rId31"/>
      <p:italic r:id="rId32"/>
      <p:boldItalic r:id="rId33"/>
    </p:embeddedFont>
    <p:embeddedFont>
      <p:font typeface="Raleway Thin" panose="020B0604020202020204" charset="0"/>
      <p:regular r:id="rId34"/>
      <p:bold r:id="rId35"/>
      <p:italic r:id="rId36"/>
      <p:boldItalic r:id="rId37"/>
    </p:embeddedFont>
    <p:embeddedFont>
      <p:font typeface="Roboto" panose="02000000000000000000" pitchFamily="2" charset="0"/>
      <p:regular r:id="rId38"/>
      <p:bold r:id="rId39"/>
      <p:italic r:id="rId40"/>
      <p:boldItalic r:id="rId41"/>
    </p:embeddedFont>
    <p:embeddedFont>
      <p:font typeface="Roboto Lt" pitchFamily="2" charset="0"/>
      <p:regular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3" roundtripDataSignature="AMtx7mj79hJU8R8KJANy/78AnZ0yBJVe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E03E800-592B-4CC6-9429-E8010C950012}">
  <a:tblStyle styleId="{8E03E800-592B-4CC6-9429-E8010C950012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CF0E7"/>
          </a:solidFill>
        </a:fill>
      </a:tcStyle>
    </a:wholeTbl>
    <a:band1H>
      <a:tcTxStyle b="off" i="off"/>
      <a:tcStyle>
        <a:tcBdr/>
        <a:fill>
          <a:solidFill>
            <a:srgbClr val="F9DFCC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F9DFCC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font" Target="fonts/font20.fnt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font" Target="fonts/font23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font" Target="fonts/font21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43" Type="http://customschemas.google.com/relationships/presentationmetadata" Target="meta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Relationship Id="rId46" Type="http://schemas.openxmlformats.org/officeDocument/2006/relationships/theme" Target="theme/theme1.xml"/><Relationship Id="rId20" Type="http://schemas.openxmlformats.org/officeDocument/2006/relationships/font" Target="fonts/font1.fntdata"/><Relationship Id="rId41" Type="http://schemas.openxmlformats.org/officeDocument/2006/relationships/font" Target="fonts/font2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7" name="Google Shape;7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5" name="Google Shape;8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d0a177a205_9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1" name="Google Shape;91;gd0a177a205_9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82965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pt-BR" dirty="0" err="1">
                <a:solidFill>
                  <a:schemeClr val="accent1">
                    <a:lumMod val="75000"/>
                  </a:schemeClr>
                </a:solidFill>
                <a:latin typeface="Abel" panose="02000506030000020004" pitchFamily="2" charset="0"/>
              </a:rPr>
              <a:t>Julio</a:t>
            </a:r>
            <a:endParaRPr lang="pt-BR" dirty="0">
              <a:solidFill>
                <a:schemeClr val="accent1">
                  <a:lumMod val="75000"/>
                </a:schemeClr>
              </a:solidFill>
              <a:latin typeface="Abel" panose="02000506030000020004" pitchFamily="2" charset="0"/>
            </a:endParaRPr>
          </a:p>
          <a:p>
            <a:pPr fontAlgn="base"/>
            <a:r>
              <a:rPr lang="pt-BR" dirty="0">
                <a:solidFill>
                  <a:schemeClr val="accent1">
                    <a:lumMod val="75000"/>
                  </a:schemeClr>
                </a:solidFill>
                <a:latin typeface="Abel" panose="02000506030000020004" pitchFamily="2" charset="0"/>
              </a:rPr>
              <a:t>Este slide deve passar a ideia da </a:t>
            </a:r>
            <a:r>
              <a:rPr lang="pt-BR" b="1" dirty="0">
                <a:solidFill>
                  <a:srgbClr val="FF0000"/>
                </a:solidFill>
                <a:latin typeface="Abel" panose="02000506030000020004" pitchFamily="2" charset="0"/>
              </a:rPr>
              <a:t>quantidade e diversidade de satélites de observação da Terra em operação</a:t>
            </a:r>
            <a:r>
              <a:rPr lang="pt-BR" dirty="0">
                <a:solidFill>
                  <a:schemeClr val="accent1">
                    <a:lumMod val="75000"/>
                  </a:schemeClr>
                </a:solidFill>
                <a:latin typeface="Abel" panose="02000506030000020004" pitchFamily="2" charset="0"/>
              </a:rPr>
              <a:t>, se possível através de </a:t>
            </a:r>
            <a:r>
              <a:rPr lang="pt-BR" b="1" dirty="0">
                <a:solidFill>
                  <a:srgbClr val="FF0000"/>
                </a:solidFill>
                <a:latin typeface="Abel" panose="02000506030000020004" pitchFamily="2" charset="0"/>
              </a:rPr>
              <a:t>figuras e pouco texto</a:t>
            </a:r>
            <a:r>
              <a:rPr lang="pt-BR" dirty="0">
                <a:solidFill>
                  <a:schemeClr val="accent1">
                    <a:lumMod val="75000"/>
                  </a:schemeClr>
                </a:solidFill>
                <a:latin typeface="Abel" panose="02000506030000020004" pitchFamily="2" charset="0"/>
              </a:rPr>
              <a:t>. Pode ser </a:t>
            </a:r>
            <a:r>
              <a:rPr lang="pt-BR" b="1" dirty="0">
                <a:solidFill>
                  <a:srgbClr val="FF0000"/>
                </a:solidFill>
                <a:latin typeface="Abel" panose="02000506030000020004" pitchFamily="2" charset="0"/>
              </a:rPr>
              <a:t>2 slides se não der para concluir em 1</a:t>
            </a:r>
            <a:r>
              <a:rPr lang="pt-BR" dirty="0">
                <a:solidFill>
                  <a:schemeClr val="accent1">
                    <a:lumMod val="75000"/>
                  </a:schemeClr>
                </a:solidFill>
                <a:latin typeface="Abel" panose="02000506030000020004" pitchFamily="2" charset="0"/>
              </a:rPr>
              <a:t>.</a:t>
            </a:r>
          </a:p>
          <a:p>
            <a:pPr fontAlgn="base"/>
            <a:r>
              <a:rPr lang="pt-BR" b="1" dirty="0">
                <a:solidFill>
                  <a:srgbClr val="FF0000"/>
                </a:solidFill>
                <a:latin typeface="Abel" panose="02000506030000020004" pitchFamily="2" charset="0"/>
              </a:rPr>
              <a:t>constelações, nano satélites, número de satélites em operação</a:t>
            </a:r>
            <a:r>
              <a:rPr lang="pt-BR" b="1" dirty="0">
                <a:solidFill>
                  <a:schemeClr val="accent1">
                    <a:lumMod val="75000"/>
                  </a:schemeClr>
                </a:solidFill>
                <a:latin typeface="Abel" panose="02000506030000020004" pitchFamily="2" charset="0"/>
              </a:rPr>
              <a:t>. </a:t>
            </a:r>
          </a:p>
          <a:p>
            <a:pPr fontAlgn="base"/>
            <a:r>
              <a:rPr lang="pt-BR" dirty="0">
                <a:solidFill>
                  <a:schemeClr val="accent1">
                    <a:lumMod val="75000"/>
                  </a:schemeClr>
                </a:solidFill>
                <a:latin typeface="Abel" panose="02000506030000020004" pitchFamily="2" charset="0"/>
              </a:rPr>
              <a:t>Podemos </a:t>
            </a:r>
            <a:r>
              <a:rPr lang="pt-BR" b="1" dirty="0">
                <a:solidFill>
                  <a:srgbClr val="FF0000"/>
                </a:solidFill>
                <a:latin typeface="Abel" panose="02000506030000020004" pitchFamily="2" charset="0"/>
              </a:rPr>
              <a:t>dividir em satélites de programas governamentais e satélites comerciais</a:t>
            </a:r>
            <a:r>
              <a:rPr lang="pt-BR" dirty="0">
                <a:solidFill>
                  <a:schemeClr val="accent1">
                    <a:lumMod val="75000"/>
                  </a:schemeClr>
                </a:solidFill>
                <a:latin typeface="Abel" panose="02000506030000020004" pitchFamily="2" charset="0"/>
              </a:rPr>
              <a:t> (se existir figura assim)  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3A9529-C479-4452-8AB6-0B5BC3ACEF66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37735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pt-BR" dirty="0" err="1">
                <a:solidFill>
                  <a:schemeClr val="accent1">
                    <a:lumMod val="75000"/>
                  </a:schemeClr>
                </a:solidFill>
                <a:latin typeface="Abel" panose="02000506030000020004" pitchFamily="2" charset="0"/>
              </a:rPr>
              <a:t>Julio</a:t>
            </a:r>
            <a:r>
              <a:rPr lang="pt-BR" dirty="0">
                <a:solidFill>
                  <a:schemeClr val="accent1">
                    <a:lumMod val="75000"/>
                  </a:schemeClr>
                </a:solidFill>
                <a:latin typeface="Abel" panose="02000506030000020004" pitchFamily="2" charset="0"/>
              </a:rPr>
              <a:t>,</a:t>
            </a:r>
          </a:p>
          <a:p>
            <a:pPr fontAlgn="base"/>
            <a:r>
              <a:rPr lang="pt-BR" dirty="0">
                <a:solidFill>
                  <a:schemeClr val="accent1">
                    <a:lumMod val="75000"/>
                  </a:schemeClr>
                </a:solidFill>
                <a:latin typeface="Abel" panose="02000506030000020004" pitchFamily="2" charset="0"/>
              </a:rPr>
              <a:t>este slide deve falar sobre </a:t>
            </a:r>
            <a:r>
              <a:rPr lang="pt-BR" dirty="0">
                <a:solidFill>
                  <a:srgbClr val="FF0000"/>
                </a:solidFill>
                <a:latin typeface="Abel" panose="02000506030000020004" pitchFamily="2" charset="0"/>
              </a:rPr>
              <a:t>novas tecnologias </a:t>
            </a:r>
            <a:r>
              <a:rPr lang="pt-BR" dirty="0" err="1">
                <a:solidFill>
                  <a:srgbClr val="FF0000"/>
                </a:solidFill>
                <a:latin typeface="Abel" panose="02000506030000020004" pitchFamily="2" charset="0"/>
              </a:rPr>
              <a:t>disruptivas</a:t>
            </a:r>
            <a:r>
              <a:rPr lang="pt-BR" dirty="0">
                <a:solidFill>
                  <a:srgbClr val="FF0000"/>
                </a:solidFill>
                <a:latin typeface="Abel" panose="02000506030000020004" pitchFamily="2" charset="0"/>
              </a:rPr>
              <a:t> que ampliaram a capacidade de análise</a:t>
            </a:r>
            <a:r>
              <a:rPr lang="pt-BR" dirty="0">
                <a:solidFill>
                  <a:schemeClr val="accent1">
                    <a:lumMod val="75000"/>
                  </a:schemeClr>
                </a:solidFill>
                <a:latin typeface="Abel" panose="02000506030000020004" pitchFamily="2" charset="0"/>
              </a:rPr>
              <a:t> do ser humano.</a:t>
            </a:r>
          </a:p>
          <a:p>
            <a:pPr fontAlgn="base"/>
            <a:endParaRPr lang="pt-BR" dirty="0">
              <a:solidFill>
                <a:schemeClr val="accent1">
                  <a:lumMod val="75000"/>
                </a:schemeClr>
              </a:solidFill>
              <a:latin typeface="Abel" panose="02000506030000020004" pitchFamily="2" charset="0"/>
            </a:endParaRPr>
          </a:p>
          <a:p>
            <a:pPr fontAlgn="base"/>
            <a:r>
              <a:rPr lang="pt-BR" dirty="0">
                <a:solidFill>
                  <a:schemeClr val="accent1">
                    <a:lumMod val="75000"/>
                  </a:schemeClr>
                </a:solidFill>
                <a:latin typeface="Abel" panose="02000506030000020004" pitchFamily="2" charset="0"/>
              </a:rPr>
              <a:t>sobre as </a:t>
            </a:r>
            <a:r>
              <a:rPr lang="pt-BR" dirty="0">
                <a:solidFill>
                  <a:srgbClr val="FF0000"/>
                </a:solidFill>
                <a:latin typeface="Abel" panose="02000506030000020004" pitchFamily="2" charset="0"/>
              </a:rPr>
              <a:t>tecnologias para processamento de grande quantidade de dados</a:t>
            </a:r>
            <a:r>
              <a:rPr lang="pt-BR" dirty="0">
                <a:solidFill>
                  <a:schemeClr val="accent1">
                    <a:lumMod val="75000"/>
                  </a:schemeClr>
                </a:solidFill>
                <a:latin typeface="Abel" panose="02000506030000020004" pitchFamily="2" charset="0"/>
              </a:rPr>
              <a:t>: </a:t>
            </a:r>
            <a:r>
              <a:rPr lang="pt-BR" dirty="0">
                <a:solidFill>
                  <a:srgbClr val="FF0000"/>
                </a:solidFill>
                <a:latin typeface="Abel" panose="02000506030000020004" pitchFamily="2" charset="0"/>
              </a:rPr>
              <a:t>inteligência artificial, </a:t>
            </a:r>
            <a:r>
              <a:rPr lang="pt-BR" dirty="0" err="1">
                <a:solidFill>
                  <a:srgbClr val="FF0000"/>
                </a:solidFill>
                <a:latin typeface="Abel" panose="02000506030000020004" pitchFamily="2" charset="0"/>
              </a:rPr>
              <a:t>machine</a:t>
            </a:r>
            <a:r>
              <a:rPr lang="pt-BR" dirty="0">
                <a:solidFill>
                  <a:srgbClr val="FF0000"/>
                </a:solidFill>
                <a:latin typeface="Abel" panose="02000506030000020004" pitchFamily="2" charset="0"/>
              </a:rPr>
              <a:t> </a:t>
            </a:r>
            <a:r>
              <a:rPr lang="pt-BR" dirty="0" err="1">
                <a:solidFill>
                  <a:srgbClr val="FF0000"/>
                </a:solidFill>
                <a:latin typeface="Abel" panose="02000506030000020004" pitchFamily="2" charset="0"/>
              </a:rPr>
              <a:t>learning</a:t>
            </a:r>
            <a:r>
              <a:rPr lang="pt-BR" dirty="0">
                <a:solidFill>
                  <a:srgbClr val="FF0000"/>
                </a:solidFill>
                <a:latin typeface="Abel" panose="02000506030000020004" pitchFamily="2" charset="0"/>
              </a:rPr>
              <a:t>, big data, processamento em nuvem </a:t>
            </a:r>
            <a:r>
              <a:rPr lang="pt-BR" sz="1050" dirty="0">
                <a:solidFill>
                  <a:schemeClr val="accent1">
                    <a:lumMod val="75000"/>
                  </a:schemeClr>
                </a:solidFill>
                <a:latin typeface="Abel" panose="02000506030000020004" pitchFamily="2" charset="0"/>
              </a:rPr>
              <a:t>(para no próximo slide podermos </a:t>
            </a:r>
            <a:r>
              <a:rPr lang="pt-BR" sz="1050" dirty="0">
                <a:solidFill>
                  <a:srgbClr val="FF0000"/>
                </a:solidFill>
                <a:latin typeface="Abel" panose="02000506030000020004" pitchFamily="2" charset="0"/>
              </a:rPr>
              <a:t>introduzir como isso favoreceu o processamento de séries temporais de imagens de satélite em grandes volumes de dados</a:t>
            </a:r>
            <a:r>
              <a:rPr lang="pt-BR" sz="1050" dirty="0">
                <a:solidFill>
                  <a:schemeClr val="accent1">
                    <a:lumMod val="75000"/>
                  </a:schemeClr>
                </a:solidFill>
                <a:latin typeface="Abel" panose="02000506030000020004" pitchFamily="2" charset="0"/>
              </a:rPr>
              <a:t>, que utilizamos no </a:t>
            </a:r>
            <a:r>
              <a:rPr lang="pt-BR" sz="1050" dirty="0" err="1">
                <a:solidFill>
                  <a:schemeClr val="accent1">
                    <a:lumMod val="75000"/>
                  </a:schemeClr>
                </a:solidFill>
                <a:latin typeface="Abel" panose="02000506030000020004" pitchFamily="2" charset="0"/>
              </a:rPr>
              <a:t>DataSafra</a:t>
            </a:r>
            <a:r>
              <a:rPr lang="pt-BR" dirty="0">
                <a:solidFill>
                  <a:schemeClr val="accent1">
                    <a:lumMod val="75000"/>
                  </a:schemeClr>
                </a:solidFill>
                <a:latin typeface="Abel" panose="02000506030000020004" pitchFamily="2" charset="0"/>
              </a:rPr>
              <a:t>)</a:t>
            </a:r>
          </a:p>
          <a:p>
            <a:pPr fontAlgn="base"/>
            <a:endParaRPr lang="pt-BR" dirty="0">
              <a:solidFill>
                <a:schemeClr val="accent1">
                  <a:lumMod val="75000"/>
                </a:schemeClr>
              </a:solidFill>
              <a:latin typeface="Abel" panose="02000506030000020004" pitchFamily="2" charset="0"/>
            </a:endParaRPr>
          </a:p>
          <a:p>
            <a:pPr fontAlgn="base"/>
            <a:r>
              <a:rPr lang="pt-BR" dirty="0">
                <a:solidFill>
                  <a:schemeClr val="accent1">
                    <a:lumMod val="75000"/>
                  </a:schemeClr>
                </a:solidFill>
                <a:latin typeface="Abel" panose="02000506030000020004" pitchFamily="2" charset="0"/>
              </a:rPr>
              <a:t>Ver se temos </a:t>
            </a:r>
            <a:r>
              <a:rPr lang="pt-BR" dirty="0">
                <a:solidFill>
                  <a:srgbClr val="FF0000"/>
                </a:solidFill>
                <a:latin typeface="Abel" panose="02000506030000020004" pitchFamily="2" charset="0"/>
              </a:rPr>
              <a:t>figuras para isso ou somente texto</a:t>
            </a:r>
            <a:r>
              <a:rPr lang="pt-BR" dirty="0">
                <a:solidFill>
                  <a:schemeClr val="accent1">
                    <a:lumMod val="75000"/>
                  </a:schemeClr>
                </a:solidFill>
                <a:latin typeface="Abel" panose="02000506030000020004" pitchFamily="2" charset="0"/>
              </a:rPr>
              <a:t>. Podemos colocar </a:t>
            </a:r>
            <a:r>
              <a:rPr lang="pt-BR" dirty="0">
                <a:solidFill>
                  <a:srgbClr val="FF0000"/>
                </a:solidFill>
                <a:latin typeface="Abel" panose="02000506030000020004" pitchFamily="2" charset="0"/>
              </a:rPr>
              <a:t>elementos gráficos da Google </a:t>
            </a:r>
            <a:r>
              <a:rPr lang="pt-BR" dirty="0" err="1">
                <a:solidFill>
                  <a:srgbClr val="FF0000"/>
                </a:solidFill>
                <a:latin typeface="Abel" panose="02000506030000020004" pitchFamily="2" charset="0"/>
              </a:rPr>
              <a:t>Cloud</a:t>
            </a:r>
            <a:r>
              <a:rPr lang="pt-BR" dirty="0">
                <a:solidFill>
                  <a:srgbClr val="FF0000"/>
                </a:solidFill>
                <a:latin typeface="Abel" panose="02000506030000020004" pitchFamily="2" charset="0"/>
              </a:rPr>
              <a:t> Platform</a:t>
            </a:r>
            <a:r>
              <a:rPr lang="pt-BR" dirty="0">
                <a:solidFill>
                  <a:schemeClr val="accent1">
                    <a:lumMod val="75000"/>
                  </a:schemeClr>
                </a:solidFill>
                <a:latin typeface="Abel" panose="02000506030000020004" pitchFamily="2" charset="0"/>
              </a:rPr>
              <a:t> aqui.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3A9529-C479-4452-8AB6-0B5BC3ACEF6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95300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d0a177a205_9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1" name="Google Shape;91;gd0a177a205_9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738370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d32679d755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2" name="Google Shape;182;gd32679d755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870756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0" name="Google Shape;19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288665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9" name="Google Shape;18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060566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5" name="Google Shape;8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927780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5" name="Google Shape;8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150503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d0a177a205_9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7" name="Google Shape;267;gd0a177a205_9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963351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5" name="Google Shape;8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061991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5" name="Google Shape;8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627506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9" name="Google Shape;25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7" name="Google Shape;7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sub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>
            <a:spLocks noGrp="1"/>
          </p:cNvSpPr>
          <p:nvPr>
            <p:ph type="ctrTitle"/>
          </p:nvPr>
        </p:nvSpPr>
        <p:spPr>
          <a:xfrm>
            <a:off x="0" y="1277373"/>
            <a:ext cx="9144000" cy="6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200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6"/>
          <p:cNvSpPr txBox="1">
            <a:spLocks noGrp="1"/>
          </p:cNvSpPr>
          <p:nvPr>
            <p:ph type="subTitle" idx="1"/>
          </p:nvPr>
        </p:nvSpPr>
        <p:spPr>
          <a:xfrm>
            <a:off x="720681" y="2084415"/>
            <a:ext cx="7702500" cy="13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2400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800"/>
              <a:buChar char="▹"/>
              <a:defRPr/>
            </a:lvl2pPr>
            <a:lvl3pPr lvl="2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800"/>
              <a:buChar char="▹"/>
              <a:defRPr/>
            </a:lvl3pPr>
            <a:lvl4pPr lvl="3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2000"/>
              <a:buChar char="▹"/>
              <a:defRPr/>
            </a:lvl4pPr>
            <a:lvl5pPr lvl="4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2000"/>
              <a:buChar char="▹"/>
              <a:defRPr/>
            </a:lvl5pPr>
            <a:lvl6pPr lvl="5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2000"/>
              <a:buChar char="▹"/>
              <a:defRPr/>
            </a:lvl6pPr>
            <a:lvl7pPr lvl="6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2000"/>
              <a:buChar char="▹"/>
              <a:defRPr/>
            </a:lvl7pPr>
            <a:lvl8pPr lvl="7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2000"/>
              <a:buChar char="▹"/>
              <a:defRPr/>
            </a:lvl8pPr>
            <a:lvl9pPr lvl="8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2000"/>
              <a:buChar char="▹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2">
  <p:cSld name="TITLE 2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7"/>
          <p:cNvSpPr txBox="1">
            <a:spLocks noGrp="1"/>
          </p:cNvSpPr>
          <p:nvPr>
            <p:ph type="ctrTitle"/>
          </p:nvPr>
        </p:nvSpPr>
        <p:spPr>
          <a:xfrm>
            <a:off x="1076325" y="1863600"/>
            <a:ext cx="4962600" cy="14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7"/>
          <p:cNvSpPr/>
          <p:nvPr/>
        </p:nvSpPr>
        <p:spPr>
          <a:xfrm rot="5400000">
            <a:off x="-303375" y="2166905"/>
            <a:ext cx="1416300" cy="8097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17"/>
          <p:cNvSpPr>
            <a:spLocks noGrp="1"/>
          </p:cNvSpPr>
          <p:nvPr>
            <p:ph type="pic" idx="2"/>
          </p:nvPr>
        </p:nvSpPr>
        <p:spPr>
          <a:xfrm>
            <a:off x="6300192" y="1419622"/>
            <a:ext cx="2447925" cy="2447925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arlow Light"/>
              <a:buChar char="▸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R="0" lvl="2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R="0" lvl="3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R="0" lvl="4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R="0" lvl="5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R="0" lvl="6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R="0" lvl="7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R="0" lvl="8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9"/>
          <p:cNvSpPr txBox="1">
            <a:spLocks noGrp="1"/>
          </p:cNvSpPr>
          <p:nvPr>
            <p:ph type="ctrTitle"/>
          </p:nvPr>
        </p:nvSpPr>
        <p:spPr>
          <a:xfrm>
            <a:off x="611560" y="259822"/>
            <a:ext cx="46767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0" name="Google Shape;50;p19"/>
          <p:cNvSpPr txBox="1">
            <a:spLocks noGrp="1"/>
          </p:cNvSpPr>
          <p:nvPr>
            <p:ph type="subTitle" idx="1"/>
          </p:nvPr>
        </p:nvSpPr>
        <p:spPr>
          <a:xfrm>
            <a:off x="611560" y="1419622"/>
            <a:ext cx="4676700" cy="3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19"/>
          <p:cNvSpPr/>
          <p:nvPr/>
        </p:nvSpPr>
        <p:spPr>
          <a:xfrm rot="5400000">
            <a:off x="-157616" y="569126"/>
            <a:ext cx="720082" cy="40485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9"/>
          <p:cNvSpPr>
            <a:spLocks noGrp="1"/>
          </p:cNvSpPr>
          <p:nvPr>
            <p:ph type="pic" idx="2"/>
          </p:nvPr>
        </p:nvSpPr>
        <p:spPr>
          <a:xfrm>
            <a:off x="6516216" y="123478"/>
            <a:ext cx="2447925" cy="2447925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Barlow Light"/>
              <a:buChar char="▸"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Barlow Light"/>
              <a:buChar char="▹"/>
              <a:defRPr sz="13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R="0" lvl="2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Barlow Light"/>
              <a:buChar char="▹"/>
              <a:defRPr sz="13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R="0" lvl="3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Barlow Light"/>
              <a:buChar char="▹"/>
              <a:defRPr sz="13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R="0" lvl="4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Barlow Light"/>
              <a:buChar char="▹"/>
              <a:defRPr sz="13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R="0" lvl="5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Barlow Light"/>
              <a:buChar char="▹"/>
              <a:defRPr sz="13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R="0" lvl="6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Barlow Light"/>
              <a:buChar char="▹"/>
              <a:defRPr sz="13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R="0" lvl="7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Barlow Light"/>
              <a:buChar char="▹"/>
              <a:defRPr sz="13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R="0" lvl="8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Barlow Light"/>
              <a:buChar char="▹"/>
              <a:defRPr sz="13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sem assinatura">
  <p:cSld name="1_Quote">
    <p:bg>
      <p:bgPr>
        <a:gradFill>
          <a:gsLst>
            <a:gs pos="0">
              <a:schemeClr val="accent1"/>
            </a:gs>
            <a:gs pos="50000">
              <a:schemeClr val="accent1"/>
            </a:gs>
            <a:gs pos="100000">
              <a:schemeClr val="accent2"/>
            </a:gs>
          </a:gsLst>
          <a:lin ang="16198662" scaled="0"/>
        </a:gra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1"/>
          <p:cNvSpPr/>
          <p:nvPr/>
        </p:nvSpPr>
        <p:spPr>
          <a:xfrm rot="5400000">
            <a:off x="-303375" y="927405"/>
            <a:ext cx="1416300" cy="8097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21"/>
          <p:cNvSpPr txBox="1"/>
          <p:nvPr/>
        </p:nvSpPr>
        <p:spPr>
          <a:xfrm>
            <a:off x="19050" y="933775"/>
            <a:ext cx="5310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Arial"/>
              <a:buNone/>
            </a:pPr>
            <a:r>
              <a:rPr lang="pt-BR" sz="86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8600" b="1" i="0" u="none" strike="noStrike" cap="non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" name="Google Shape;58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67" y="5098957"/>
            <a:ext cx="9144002" cy="44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21"/>
          <p:cNvPicPr preferRelativeResize="0"/>
          <p:nvPr/>
        </p:nvPicPr>
        <p:blipFill rotWithShape="1">
          <a:blip r:embed="rId3">
            <a:alphaModFix/>
          </a:blip>
          <a:srcRect l="12513" t="82685" r="51013" b="8765"/>
          <a:stretch/>
        </p:blipFill>
        <p:spPr>
          <a:xfrm>
            <a:off x="4139952" y="4443958"/>
            <a:ext cx="4969022" cy="654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 userDrawn="1">
  <p:cSld name="1_Sub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ctrTitle"/>
          </p:nvPr>
        </p:nvSpPr>
        <p:spPr>
          <a:xfrm>
            <a:off x="611560" y="259822"/>
            <a:ext cx="46767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  <a:latin typeface="Google Sans Medium" panose="020B060303050204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 dirty="0"/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611560" y="1419622"/>
            <a:ext cx="4676700" cy="383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  <a:latin typeface="Roboto Lt" pitchFamily="2" charset="0"/>
                <a:ea typeface="Roboto Lt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3"/>
          <p:cNvSpPr/>
          <p:nvPr/>
        </p:nvSpPr>
        <p:spPr>
          <a:xfrm rot="5400000">
            <a:off x="-157616" y="569126"/>
            <a:ext cx="720082" cy="40485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Espaço Reservado para Imagem 2"/>
          <p:cNvSpPr>
            <a:spLocks noGrp="1"/>
          </p:cNvSpPr>
          <p:nvPr>
            <p:ph type="pic" sz="quarter" idx="10"/>
          </p:nvPr>
        </p:nvSpPr>
        <p:spPr>
          <a:xfrm>
            <a:off x="6516216" y="123478"/>
            <a:ext cx="2447925" cy="2447925"/>
          </a:xfrm>
          <a:prstGeom prst="ellipse">
            <a:avLst/>
          </a:prstGeom>
        </p:spPr>
        <p:txBody>
          <a:bodyPr/>
          <a:lstStyle>
            <a:lvl1pPr>
              <a:defRPr>
                <a:latin typeface="Roboto Lt" pitchFamily="2" charset="0"/>
                <a:ea typeface="Roboto Lt" pitchFamily="2" charset="0"/>
              </a:defRPr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2798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gradFill>
          <a:gsLst>
            <a:gs pos="0">
              <a:srgbClr val="F2F2F2"/>
            </a:gs>
            <a:gs pos="35000">
              <a:schemeClr val="lt1"/>
            </a:gs>
            <a:gs pos="100000">
              <a:srgbClr val="D8D8D8">
                <a:alpha val="80392"/>
              </a:srgbClr>
            </a:gs>
          </a:gsLst>
          <a:lin ang="162000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457200" y="453200"/>
            <a:ext cx="7687800" cy="10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>
            <a:endParaRPr/>
          </a:p>
        </p:txBody>
      </p:sp>
      <p:sp>
        <p:nvSpPr>
          <p:cNvPr id="7" name="Google Shape;7;p15"/>
          <p:cNvSpPr txBox="1">
            <a:spLocks noGrp="1"/>
          </p:cNvSpPr>
          <p:nvPr>
            <p:ph type="body" idx="1"/>
          </p:nvPr>
        </p:nvSpPr>
        <p:spPr>
          <a:xfrm>
            <a:off x="457200" y="1766200"/>
            <a:ext cx="5640900" cy="26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9845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Barlow Light"/>
              <a:buChar char="▸"/>
              <a:defRPr sz="13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914400" marR="0" lvl="1" indent="-29845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Barlow Light"/>
              <a:buChar char="▹"/>
              <a:defRPr sz="13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1371600" marR="0" lvl="2" indent="-29845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Barlow Light"/>
              <a:buChar char="▹"/>
              <a:defRPr sz="13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1828800" marR="0" lvl="3" indent="-31115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Barlow Light"/>
              <a:buChar char="▹"/>
              <a:defRPr sz="13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2286000" marR="0" lvl="4" indent="-31115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Barlow Light"/>
              <a:buChar char="▹"/>
              <a:defRPr sz="13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2743200" marR="0" lvl="5" indent="-31115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Barlow Light"/>
              <a:buChar char="▹"/>
              <a:defRPr sz="13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200400" marR="0" lvl="6" indent="-31115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Barlow Light"/>
              <a:buChar char="▹"/>
              <a:defRPr sz="13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657600" marR="0" lvl="7" indent="-31115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Barlow Light"/>
              <a:buChar char="▹"/>
              <a:defRPr sz="13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4114800" marR="0" lvl="8" indent="-31115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Barlow Light"/>
              <a:buChar char="▹"/>
              <a:defRPr sz="13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endParaRPr/>
          </a:p>
        </p:txBody>
      </p:sp>
      <p:pic>
        <p:nvPicPr>
          <p:cNvPr id="8" name="Google Shape;8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67" y="5098957"/>
            <a:ext cx="9144000" cy="445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Google Shape;9;p15"/>
          <p:cNvGrpSpPr/>
          <p:nvPr/>
        </p:nvGrpSpPr>
        <p:grpSpPr>
          <a:xfrm>
            <a:off x="7863161" y="4602509"/>
            <a:ext cx="956679" cy="404673"/>
            <a:chOff x="10471522" y="5122220"/>
            <a:chExt cx="1108666" cy="468962"/>
          </a:xfrm>
        </p:grpSpPr>
        <p:cxnSp>
          <p:nvCxnSpPr>
            <p:cNvPr id="10" name="Google Shape;10;p15"/>
            <p:cNvCxnSpPr/>
            <p:nvPr/>
          </p:nvCxnSpPr>
          <p:spPr>
            <a:xfrm>
              <a:off x="10471522" y="5166018"/>
              <a:ext cx="0" cy="425164"/>
            </a:xfrm>
            <a:prstGeom prst="straightConnector1">
              <a:avLst/>
            </a:prstGeom>
            <a:noFill/>
            <a:ln w="9525" cap="flat" cmpd="sng">
              <a:solidFill>
                <a:srgbClr val="A5A5A5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1" name="Google Shape;11;p15"/>
            <p:cNvSpPr txBox="1"/>
            <p:nvPr/>
          </p:nvSpPr>
          <p:spPr>
            <a:xfrm>
              <a:off x="10517296" y="5122220"/>
              <a:ext cx="1062892" cy="2585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r>
                <a:rPr lang="pt-BR" sz="500" b="1" i="0" u="none" strike="noStrike" cap="none">
                  <a:solidFill>
                    <a:srgbClr val="7F7F7F"/>
                  </a:solidFill>
                  <a:latin typeface="Arial"/>
                  <a:ea typeface="Arial"/>
                  <a:cs typeface="Arial"/>
                  <a:sym typeface="Arial"/>
                </a:rPr>
                <a:t>Distribuidor Oficial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2" name="Google Shape;12;p15" descr="C:\Users\jezer\Desktop\PPT Institucional\LogotipoOficialGeoambiente2020.wmf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079105" y="4656051"/>
            <a:ext cx="1581127" cy="331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15"/>
          <p:cNvPicPr preferRelativeResize="0"/>
          <p:nvPr/>
        </p:nvPicPr>
        <p:blipFill rotWithShape="1">
          <a:blip r:embed="rId9">
            <a:alphaModFix/>
          </a:blip>
          <a:srcRect t="7474" b="7481"/>
          <a:stretch/>
        </p:blipFill>
        <p:spPr>
          <a:xfrm>
            <a:off x="6852500" y="4695676"/>
            <a:ext cx="911650" cy="25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1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999354" y="4803703"/>
            <a:ext cx="1002125" cy="121186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6" r:id="rId4"/>
    <p:sldLayoutId id="2147483657" r:id="rId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jpg"/><Relationship Id="rId26" Type="http://schemas.openxmlformats.org/officeDocument/2006/relationships/image" Target="../media/image36.png"/><Relationship Id="rId3" Type="http://schemas.openxmlformats.org/officeDocument/2006/relationships/image" Target="../media/image13.png"/><Relationship Id="rId21" Type="http://schemas.openxmlformats.org/officeDocument/2006/relationships/image" Target="../media/image31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5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29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24" Type="http://schemas.openxmlformats.org/officeDocument/2006/relationships/image" Target="../media/image34.png"/><Relationship Id="rId32" Type="http://schemas.openxmlformats.org/officeDocument/2006/relationships/image" Target="../media/image42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23" Type="http://schemas.openxmlformats.org/officeDocument/2006/relationships/image" Target="../media/image33.png"/><Relationship Id="rId28" Type="http://schemas.openxmlformats.org/officeDocument/2006/relationships/image" Target="../media/image38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31" Type="http://schemas.openxmlformats.org/officeDocument/2006/relationships/image" Target="../media/image41.png"/><Relationship Id="rId4" Type="http://schemas.openxmlformats.org/officeDocument/2006/relationships/image" Target="../media/image14.jpeg"/><Relationship Id="rId9" Type="http://schemas.openxmlformats.org/officeDocument/2006/relationships/image" Target="../media/image19.png"/><Relationship Id="rId14" Type="http://schemas.openxmlformats.org/officeDocument/2006/relationships/image" Target="../media/image24.png"/><Relationship Id="rId22" Type="http://schemas.openxmlformats.org/officeDocument/2006/relationships/image" Target="../media/image32.png"/><Relationship Id="rId27" Type="http://schemas.openxmlformats.org/officeDocument/2006/relationships/image" Target="../media/image37.png"/><Relationship Id="rId30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7.jpg"/><Relationship Id="rId18" Type="http://schemas.openxmlformats.org/officeDocument/2006/relationships/image" Target="../media/image62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png"/><Relationship Id="rId11" Type="http://schemas.openxmlformats.org/officeDocument/2006/relationships/image" Target="../media/image55.png"/><Relationship Id="rId5" Type="http://schemas.openxmlformats.org/officeDocument/2006/relationships/image" Target="../media/image50.pn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19" Type="http://schemas.openxmlformats.org/officeDocument/2006/relationships/image" Target="../media/image63.png"/><Relationship Id="rId4" Type="http://schemas.openxmlformats.org/officeDocument/2006/relationships/image" Target="../media/image49.png"/><Relationship Id="rId9" Type="http://schemas.openxmlformats.org/officeDocument/2006/relationships/image" Target="../media/image16.png"/><Relationship Id="rId14" Type="http://schemas.openxmlformats.org/officeDocument/2006/relationships/image" Target="../media/image5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izabel.cecarelli@geoambiente.com.br" TargetMode="Externa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4"/>
          <p:cNvSpPr txBox="1">
            <a:spLocks noGrp="1"/>
          </p:cNvSpPr>
          <p:nvPr>
            <p:ph type="ctrTitle"/>
          </p:nvPr>
        </p:nvSpPr>
        <p:spPr>
          <a:xfrm>
            <a:off x="611560" y="403838"/>
            <a:ext cx="4676700" cy="115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Google Sans Medium" panose="020B0603030502040204" pitchFamily="34" charset="0"/>
              </a:rPr>
              <a:t>OLÁ!</a:t>
            </a:r>
            <a:endParaRPr sz="7200" dirty="0">
              <a:solidFill>
                <a:schemeClr val="tx1">
                  <a:lumMod val="75000"/>
                  <a:lumOff val="25000"/>
                </a:schemeClr>
              </a:solidFill>
              <a:latin typeface="Google Sans Medium" panose="020B0603030502040204" pitchFamily="34" charset="0"/>
            </a:endParaRPr>
          </a:p>
        </p:txBody>
      </p:sp>
      <p:sp>
        <p:nvSpPr>
          <p:cNvPr id="380" name="Google Shape;380;p14"/>
          <p:cNvSpPr txBox="1">
            <a:spLocks noGrp="1"/>
          </p:cNvSpPr>
          <p:nvPr>
            <p:ph type="subTitle" idx="1"/>
          </p:nvPr>
        </p:nvSpPr>
        <p:spPr>
          <a:xfrm>
            <a:off x="611560" y="1419622"/>
            <a:ext cx="7920880" cy="72008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tx1"/>
                </a:solidFill>
                <a:latin typeface="Roboto Lt" pitchFamily="2" charset="0"/>
                <a:ea typeface="Roboto Lt" pitchFamily="2" charset="0"/>
                <a:cs typeface="Barlow"/>
                <a:sym typeface="Barlow"/>
              </a:rPr>
              <a:t>Eu sou Izabel Cecarelli</a:t>
            </a:r>
            <a:br>
              <a:rPr lang="pt-BR" dirty="0">
                <a:latin typeface="Roboto Lt" pitchFamily="2" charset="0"/>
                <a:ea typeface="Roboto Lt" pitchFamily="2" charset="0"/>
              </a:rPr>
            </a:br>
            <a:endParaRPr lang="pt-BR" dirty="0">
              <a:latin typeface="Roboto Lt" pitchFamily="2" charset="0"/>
              <a:ea typeface="Roboto Lt" pitchFamily="2" charset="0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2000" dirty="0">
                <a:latin typeface="Roboto Lt" pitchFamily="2" charset="0"/>
                <a:ea typeface="Roboto Lt" pitchFamily="2" charset="0"/>
              </a:rPr>
              <a:t>CEO da </a:t>
            </a:r>
            <a:r>
              <a:rPr lang="pt-BR" sz="2000" dirty="0" err="1">
                <a:latin typeface="Roboto Lt" pitchFamily="2" charset="0"/>
                <a:ea typeface="Roboto Lt" pitchFamily="2" charset="0"/>
              </a:rPr>
              <a:t>Geoambiente</a:t>
            </a:r>
            <a:r>
              <a:rPr lang="pt-BR" sz="2000" dirty="0">
                <a:latin typeface="Roboto Lt" pitchFamily="2" charset="0"/>
                <a:ea typeface="Roboto Lt" pitchFamily="2" charset="0"/>
              </a:rPr>
              <a:t> estou aqui para falar sobre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endParaRPr lang="pt-BR" sz="2000" dirty="0"/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pt-BR" sz="2000" b="1" dirty="0"/>
              <a:t>GEOINTELIGÊNCIA E DATA SCIENCE NO AGRONEGÓCIO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endParaRPr lang="pt-BR" dirty="0">
              <a:latin typeface="Roboto Lt" pitchFamily="2" charset="0"/>
              <a:ea typeface="Roboto Lt" pitchFamily="2" charset="0"/>
            </a:endParaRPr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pt-BR" dirty="0">
                <a:latin typeface="Roboto Lt" pitchFamily="2" charset="0"/>
                <a:ea typeface="Roboto Lt" pitchFamily="2" charset="0"/>
              </a:rPr>
              <a:t> </a:t>
            </a:r>
          </a:p>
        </p:txBody>
      </p:sp>
      <p:pic>
        <p:nvPicPr>
          <p:cNvPr id="6" name="Espaço Reservado para Imagem 5">
            <a:extLst>
              <a:ext uri="{FF2B5EF4-FFF2-40B4-BE49-F238E27FC236}">
                <a16:creationId xmlns:a16="http://schemas.microsoft.com/office/drawing/2014/main" id="{D73D90E5-63A1-4BE0-B63F-CD21EF23367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4741" r="4741"/>
          <a:stretch>
            <a:fillRect/>
          </a:stretch>
        </p:blipFill>
        <p:spPr>
          <a:xfrm>
            <a:off x="6186606" y="403838"/>
            <a:ext cx="2447925" cy="2447925"/>
          </a:xfr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C39CC43-E913-45CD-A60E-4FAE6E9CC8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961" y="3551274"/>
            <a:ext cx="1662584" cy="1360296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820"/>
            <a:ext cx="9143999" cy="51463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0;gd32679d755_0_0">
            <a:extLst>
              <a:ext uri="{FF2B5EF4-FFF2-40B4-BE49-F238E27FC236}">
                <a16:creationId xmlns:a16="http://schemas.microsoft.com/office/drawing/2014/main" id="{DD69CAD9-3BBF-4651-8B64-C52396A094B5}"/>
              </a:ext>
            </a:extLst>
          </p:cNvPr>
          <p:cNvSpPr txBox="1">
            <a:spLocks/>
          </p:cNvSpPr>
          <p:nvPr/>
        </p:nvSpPr>
        <p:spPr>
          <a:xfrm>
            <a:off x="287080" y="4356609"/>
            <a:ext cx="8038214" cy="556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>
            <a:pPr>
              <a:lnSpc>
                <a:spcPct val="100000"/>
              </a:lnSpc>
            </a:pPr>
            <a:r>
              <a:rPr lang="pt-BR" sz="2800" dirty="0"/>
              <a:t>Como a Inteligência de Localização</a:t>
            </a:r>
          </a:p>
          <a:p>
            <a:pPr>
              <a:lnSpc>
                <a:spcPct val="100000"/>
              </a:lnSpc>
            </a:pPr>
            <a:r>
              <a:rPr lang="pt-BR" sz="2800" dirty="0"/>
              <a:t> e o Sensoriamento Remoto </a:t>
            </a:r>
          </a:p>
          <a:p>
            <a:pPr>
              <a:lnSpc>
                <a:spcPct val="100000"/>
              </a:lnSpc>
            </a:pPr>
            <a:r>
              <a:rPr lang="pt-BR" sz="2800" dirty="0"/>
              <a:t>se tornam instrumentos de </a:t>
            </a:r>
          </a:p>
          <a:p>
            <a:pPr>
              <a:lnSpc>
                <a:spcPct val="100000"/>
              </a:lnSpc>
            </a:pPr>
            <a:r>
              <a:rPr lang="pt-BR" sz="2800" dirty="0"/>
              <a:t>Data Science no Agronegócio 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FF68486-A8AA-4208-9898-490A5A9608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859" y="341419"/>
            <a:ext cx="959394" cy="78495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5"/>
          <p:cNvSpPr txBox="1">
            <a:spLocks noGrp="1"/>
          </p:cNvSpPr>
          <p:nvPr>
            <p:ph type="subTitle" idx="1"/>
          </p:nvPr>
        </p:nvSpPr>
        <p:spPr>
          <a:xfrm>
            <a:off x="714450" y="443464"/>
            <a:ext cx="8064896" cy="342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984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</a:pPr>
            <a:r>
              <a:rPr lang="pt-BR" sz="2800" dirty="0">
                <a:latin typeface="Arial"/>
                <a:ea typeface="Arial"/>
                <a:cs typeface="Arial"/>
                <a:sym typeface="Arial"/>
              </a:rPr>
              <a:t>Principais Demandas de Mercado</a:t>
            </a:r>
            <a:endParaRPr sz="1600" b="1" dirty="0"/>
          </a:p>
        </p:txBody>
      </p:sp>
      <p:pic>
        <p:nvPicPr>
          <p:cNvPr id="4" name="Google Shape;292;gd0a177a205_9_37">
            <a:extLst>
              <a:ext uri="{FF2B5EF4-FFF2-40B4-BE49-F238E27FC236}">
                <a16:creationId xmlns:a16="http://schemas.microsoft.com/office/drawing/2014/main" id="{3F048335-06F4-4AC3-AF3E-8134D6B06C5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219823"/>
            <a:ext cx="9144000" cy="1849958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5"/>
          <p:cNvSpPr txBox="1"/>
          <p:nvPr/>
        </p:nvSpPr>
        <p:spPr>
          <a:xfrm>
            <a:off x="799510" y="1231258"/>
            <a:ext cx="7715100" cy="2680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1430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</a:pPr>
            <a:r>
              <a:rPr lang="pt-BR" sz="1600" b="1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Segurança Financeira </a:t>
            </a:r>
          </a:p>
          <a:p>
            <a:pPr marL="11430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</a:pPr>
            <a:r>
              <a:rPr lang="pt-BR" sz="16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em operações de </a:t>
            </a:r>
            <a:r>
              <a:rPr lang="pt-BR" sz="1600" dirty="0" err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barter</a:t>
            </a:r>
            <a:r>
              <a:rPr lang="pt-BR" sz="16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compra, financiamento, onde se deseja informações sobre a safra negociada ou dada em garantia na operação. O foco de análise aqui são propriedades, fazendas, talhões atrelados à operação. Centenas ou milhares de áreas a serem analisadas em curto prazo.</a:t>
            </a:r>
          </a:p>
          <a:p>
            <a:pPr marL="11430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</a:pPr>
            <a:endParaRPr lang="pt-BR" sz="16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1430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</a:pPr>
            <a:endParaRPr lang="pt-BR" sz="16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1430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</a:pPr>
            <a:r>
              <a:rPr lang="pt-BR" sz="1600" b="1" i="0" u="none" strike="noStrike" cap="none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Planejamento Estratégico </a:t>
            </a:r>
          </a:p>
          <a:p>
            <a:pPr marL="11430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</a:pPr>
            <a:r>
              <a:rPr lang="pt-BR" sz="1600" i="0" u="none" strike="noStrike" cap="none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onde se deseja informações de grandes regiões para melhor estruturar o negócio, seja para planejamento de vendas, análise de oferta e demanda de grãos, fertilizantes, defensivos, máquinas e equipamentos agrícolas. Grandes áreas a serem analisadas em curto prazo.</a:t>
            </a:r>
          </a:p>
          <a:p>
            <a:pPr marL="457200" marR="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+mj-lt"/>
              <a:buAutoNum type="alphaLcPeriod"/>
            </a:pPr>
            <a:endParaRPr lang="pt-BR" sz="16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14300" marR="0" lvl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</a:pPr>
            <a:endParaRPr lang="pt-BR" sz="140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00050" marR="0" lvl="0" indent="-2857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 panose="020B0604020202020204" pitchFamily="34" charset="0"/>
              <a:buChar char="•"/>
            </a:pPr>
            <a:endParaRPr lang="pt-BR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endParaRPr sz="1400" b="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571500" marR="0" lvl="1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</a:pPr>
            <a:endParaRPr sz="1400" b="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571500" marR="0" lvl="1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</a:pPr>
            <a:endParaRPr sz="1400" b="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00050" marR="0" lvl="0" indent="-1714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endParaRPr sz="1400" b="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 Light"/>
              <a:buNone/>
            </a:pPr>
            <a:endParaRPr sz="1600" b="1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d0a177a205_9_29"/>
          <p:cNvSpPr txBox="1"/>
          <p:nvPr/>
        </p:nvSpPr>
        <p:spPr>
          <a:xfrm>
            <a:off x="1061712" y="2280161"/>
            <a:ext cx="5473294" cy="14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</a:pPr>
            <a:r>
              <a:rPr lang="pt-BR" sz="2800" b="1" dirty="0">
                <a:solidFill>
                  <a:srgbClr val="3F3F3F"/>
                </a:solidFill>
              </a:rPr>
              <a:t>Fatores tecnológicos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</a:pPr>
            <a:r>
              <a:rPr lang="pt-BR" sz="2800" b="1" dirty="0">
                <a:solidFill>
                  <a:srgbClr val="3F3F3F"/>
                </a:solidFill>
              </a:rPr>
              <a:t>que ampliaram o uso de imagens de satélite na solução de problemas de geolocalização e data </a:t>
            </a:r>
            <a:r>
              <a:rPr lang="pt-BR" sz="2800" b="1" dirty="0" err="1">
                <a:solidFill>
                  <a:srgbClr val="3F3F3F"/>
                </a:solidFill>
              </a:rPr>
              <a:t>science</a:t>
            </a:r>
            <a:r>
              <a:rPr lang="pt-BR" sz="2800" b="1" dirty="0">
                <a:solidFill>
                  <a:srgbClr val="3F3F3F"/>
                </a:solidFill>
              </a:rPr>
              <a:t> 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</a:pPr>
            <a:endParaRPr lang="pt-BR" sz="3200" b="1" i="0" u="none" strike="noStrike" cap="none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" name="Google Shape;94;gd0a177a205_9_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135317">
            <a:off x="6138327" y="476353"/>
            <a:ext cx="936073" cy="936073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5" name="Google Shape;95;gd0a177a205_9_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72640" y="513717"/>
            <a:ext cx="1296144" cy="1296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gd0a177a205_9_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27809" y="1731728"/>
            <a:ext cx="1548172" cy="15481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6755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88;p5">
            <a:extLst>
              <a:ext uri="{FF2B5EF4-FFF2-40B4-BE49-F238E27FC236}">
                <a16:creationId xmlns:a16="http://schemas.microsoft.com/office/drawing/2014/main" id="{C5947A60-8426-4976-8EC6-82D4CC6DCFF8}"/>
              </a:ext>
            </a:extLst>
          </p:cNvPr>
          <p:cNvSpPr txBox="1"/>
          <p:nvPr/>
        </p:nvSpPr>
        <p:spPr>
          <a:xfrm>
            <a:off x="4860032" y="4727430"/>
            <a:ext cx="4317197" cy="3361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00050" marR="0" lvl="0" indent="-2857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 panose="020B0604020202020204" pitchFamily="34" charset="0"/>
              <a:buChar char="•"/>
            </a:pPr>
            <a:endParaRPr lang="pt-BR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00050" marR="0" lvl="0" indent="-2857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 panose="020B0604020202020204" pitchFamily="34" charset="0"/>
              <a:buChar char="•"/>
            </a:pPr>
            <a:endParaRPr lang="pt-BR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1430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</a:pPr>
            <a:r>
              <a:rPr lang="pt-BR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</a:p>
          <a:p>
            <a:pPr marL="457200" marR="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endParaRPr sz="1400" b="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571500" marR="0" lvl="1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</a:pPr>
            <a:endParaRPr sz="1400" b="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571500" marR="0" lvl="1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</a:pPr>
            <a:endParaRPr sz="1400" b="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00050" marR="0" lvl="0" indent="-1714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endParaRPr sz="1400" b="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 Light"/>
              <a:buNone/>
            </a:pPr>
            <a:endParaRPr sz="1600" b="1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95"/>
          <a:stretch/>
        </p:blipFill>
        <p:spPr>
          <a:xfrm>
            <a:off x="9225" y="1257533"/>
            <a:ext cx="9152715" cy="3465877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099230"/>
            <a:ext cx="9144000" cy="58832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6445" y="227914"/>
            <a:ext cx="1750148" cy="39962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5956C55-F48F-41D5-8D90-6124B20D2970}"/>
              </a:ext>
            </a:extLst>
          </p:cNvPr>
          <p:cNvSpPr txBox="1"/>
          <p:nvPr/>
        </p:nvSpPr>
        <p:spPr>
          <a:xfrm>
            <a:off x="234101" y="163973"/>
            <a:ext cx="65709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bel" panose="02000506030000020004" pitchFamily="2" charset="0"/>
              </a:rPr>
              <a:t>EVOLUÇÃO DA INDÚSTRIA DE SATÉLITES DE OBSERVAÇÃO DA TERRA </a:t>
            </a:r>
          </a:p>
        </p:txBody>
      </p:sp>
      <p:pic>
        <p:nvPicPr>
          <p:cNvPr id="21" name="Imagem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9132">
            <a:off x="-139760" y="3469711"/>
            <a:ext cx="1018092" cy="572677"/>
          </a:xfrm>
          <a:prstGeom prst="rect">
            <a:avLst/>
          </a:prstGeom>
        </p:spPr>
      </p:pic>
      <p:pic>
        <p:nvPicPr>
          <p:cNvPr id="23" name="Imagem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79" y="3083012"/>
            <a:ext cx="527245" cy="414165"/>
          </a:xfrm>
          <a:prstGeom prst="rect">
            <a:avLst/>
          </a:prstGeom>
        </p:spPr>
      </p:pic>
      <p:pic>
        <p:nvPicPr>
          <p:cNvPr id="28" name="Imagem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82565">
            <a:off x="1553222" y="2513778"/>
            <a:ext cx="737318" cy="380551"/>
          </a:xfrm>
          <a:prstGeom prst="rect">
            <a:avLst/>
          </a:prstGeom>
        </p:spPr>
      </p:pic>
      <p:pic>
        <p:nvPicPr>
          <p:cNvPr id="29" name="Imagem 2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159001"/>
            <a:ext cx="699873" cy="393756"/>
          </a:xfrm>
          <a:prstGeom prst="rect">
            <a:avLst/>
          </a:prstGeom>
        </p:spPr>
      </p:pic>
      <p:pic>
        <p:nvPicPr>
          <p:cNvPr id="30" name="Imagem 2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118" y="2593170"/>
            <a:ext cx="489384" cy="602319"/>
          </a:xfrm>
          <a:prstGeom prst="rect">
            <a:avLst/>
          </a:prstGeom>
        </p:spPr>
      </p:pic>
      <p:pic>
        <p:nvPicPr>
          <p:cNvPr id="31" name="Imagem 3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312" y="1992865"/>
            <a:ext cx="861720" cy="344688"/>
          </a:xfrm>
          <a:prstGeom prst="rect">
            <a:avLst/>
          </a:prstGeom>
        </p:spPr>
      </p:pic>
      <p:pic>
        <p:nvPicPr>
          <p:cNvPr id="32" name="Imagem 3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161" y="2343052"/>
            <a:ext cx="570135" cy="630578"/>
          </a:xfrm>
          <a:prstGeom prst="rect">
            <a:avLst/>
          </a:prstGeom>
        </p:spPr>
      </p:pic>
      <p:pic>
        <p:nvPicPr>
          <p:cNvPr id="33" name="Imagem 3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373" y="2470461"/>
            <a:ext cx="568979" cy="721427"/>
          </a:xfrm>
          <a:prstGeom prst="rect">
            <a:avLst/>
          </a:prstGeom>
        </p:spPr>
      </p:pic>
      <p:pic>
        <p:nvPicPr>
          <p:cNvPr id="36" name="Imagem 3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301" y="3139342"/>
            <a:ext cx="574131" cy="459305"/>
          </a:xfrm>
          <a:prstGeom prst="rect">
            <a:avLst/>
          </a:prstGeom>
        </p:spPr>
      </p:pic>
      <p:pic>
        <p:nvPicPr>
          <p:cNvPr id="37" name="Imagem 3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628" y="2698809"/>
            <a:ext cx="601756" cy="683814"/>
          </a:xfrm>
          <a:prstGeom prst="rect">
            <a:avLst/>
          </a:prstGeom>
        </p:spPr>
      </p:pic>
      <p:pic>
        <p:nvPicPr>
          <p:cNvPr id="39" name="Imagem 3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1423">
            <a:off x="4951194" y="2030817"/>
            <a:ext cx="650777" cy="256367"/>
          </a:xfrm>
          <a:prstGeom prst="rect">
            <a:avLst/>
          </a:prstGeom>
        </p:spPr>
      </p:pic>
      <p:pic>
        <p:nvPicPr>
          <p:cNvPr id="41" name="Imagem 40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529" y="2171770"/>
            <a:ext cx="447138" cy="457571"/>
          </a:xfrm>
          <a:prstGeom prst="rect">
            <a:avLst/>
          </a:prstGeom>
        </p:spPr>
      </p:pic>
      <p:pic>
        <p:nvPicPr>
          <p:cNvPr id="42" name="Imagem 41"/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831" y="1917084"/>
            <a:ext cx="655241" cy="529435"/>
          </a:xfrm>
          <a:prstGeom prst="rect">
            <a:avLst/>
          </a:prstGeom>
        </p:spPr>
      </p:pic>
      <p:pic>
        <p:nvPicPr>
          <p:cNvPr id="45" name="Imagem 4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67" y="2843238"/>
            <a:ext cx="527245" cy="414165"/>
          </a:xfrm>
          <a:prstGeom prst="rect">
            <a:avLst/>
          </a:prstGeom>
        </p:spPr>
      </p:pic>
      <p:pic>
        <p:nvPicPr>
          <p:cNvPr id="50" name="Imagem 4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816" y="2005683"/>
            <a:ext cx="588575" cy="302135"/>
          </a:xfrm>
          <a:prstGeom prst="rect">
            <a:avLst/>
          </a:prstGeom>
        </p:spPr>
      </p:pic>
      <p:pic>
        <p:nvPicPr>
          <p:cNvPr id="54" name="Imagem 53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604" y="1986601"/>
            <a:ext cx="692776" cy="460602"/>
          </a:xfrm>
          <a:prstGeom prst="rect">
            <a:avLst/>
          </a:prstGeom>
        </p:spPr>
      </p:pic>
      <p:pic>
        <p:nvPicPr>
          <p:cNvPr id="55" name="Imagem 54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408" y="2146336"/>
            <a:ext cx="692776" cy="460602"/>
          </a:xfrm>
          <a:prstGeom prst="rect">
            <a:avLst/>
          </a:prstGeom>
        </p:spPr>
      </p:pic>
      <p:pic>
        <p:nvPicPr>
          <p:cNvPr id="57" name="Imagem 5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348988"/>
            <a:ext cx="447138" cy="457571"/>
          </a:xfrm>
          <a:prstGeom prst="rect">
            <a:avLst/>
          </a:prstGeom>
        </p:spPr>
      </p:pic>
      <p:pic>
        <p:nvPicPr>
          <p:cNvPr id="58" name="Imagem 5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377" y="2084141"/>
            <a:ext cx="588575" cy="302135"/>
          </a:xfrm>
          <a:prstGeom prst="rect">
            <a:avLst/>
          </a:prstGeom>
        </p:spPr>
      </p:pic>
      <p:pic>
        <p:nvPicPr>
          <p:cNvPr id="59" name="Imagem 5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1423">
            <a:off x="4977019" y="2166404"/>
            <a:ext cx="650777" cy="256367"/>
          </a:xfrm>
          <a:prstGeom prst="rect">
            <a:avLst/>
          </a:prstGeom>
        </p:spPr>
      </p:pic>
      <p:pic>
        <p:nvPicPr>
          <p:cNvPr id="63" name="Imagem 62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895" y="3762857"/>
            <a:ext cx="207603" cy="114097"/>
          </a:xfrm>
          <a:prstGeom prst="rect">
            <a:avLst/>
          </a:prstGeom>
        </p:spPr>
      </p:pic>
      <p:pic>
        <p:nvPicPr>
          <p:cNvPr id="64" name="Imagem 63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326" y="3771870"/>
            <a:ext cx="207603" cy="114097"/>
          </a:xfrm>
          <a:prstGeom prst="rect">
            <a:avLst/>
          </a:prstGeom>
        </p:spPr>
      </p:pic>
      <p:pic>
        <p:nvPicPr>
          <p:cNvPr id="65" name="Imagem 64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5723" y="4027967"/>
            <a:ext cx="207603" cy="114097"/>
          </a:xfrm>
          <a:prstGeom prst="rect">
            <a:avLst/>
          </a:prstGeom>
        </p:spPr>
      </p:pic>
      <p:pic>
        <p:nvPicPr>
          <p:cNvPr id="66" name="Imagem 65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687" y="3926933"/>
            <a:ext cx="207603" cy="114097"/>
          </a:xfrm>
          <a:prstGeom prst="rect">
            <a:avLst/>
          </a:prstGeom>
        </p:spPr>
      </p:pic>
      <p:pic>
        <p:nvPicPr>
          <p:cNvPr id="67" name="Imagem 66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155" y="3941413"/>
            <a:ext cx="207603" cy="114097"/>
          </a:xfrm>
          <a:prstGeom prst="rect">
            <a:avLst/>
          </a:prstGeom>
        </p:spPr>
      </p:pic>
      <p:pic>
        <p:nvPicPr>
          <p:cNvPr id="68" name="Imagem 67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6076" y="4082246"/>
            <a:ext cx="207603" cy="114097"/>
          </a:xfrm>
          <a:prstGeom prst="rect">
            <a:avLst/>
          </a:prstGeom>
        </p:spPr>
      </p:pic>
      <p:pic>
        <p:nvPicPr>
          <p:cNvPr id="71" name="Imagem 70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9947" y="3926370"/>
            <a:ext cx="207603" cy="114097"/>
          </a:xfrm>
          <a:prstGeom prst="rect">
            <a:avLst/>
          </a:prstGeom>
        </p:spPr>
      </p:pic>
      <p:grpSp>
        <p:nvGrpSpPr>
          <p:cNvPr id="81" name="Grupo 80"/>
          <p:cNvGrpSpPr/>
          <p:nvPr/>
        </p:nvGrpSpPr>
        <p:grpSpPr>
          <a:xfrm>
            <a:off x="7962392" y="3321468"/>
            <a:ext cx="880048" cy="702741"/>
            <a:chOff x="8152723" y="-1377292"/>
            <a:chExt cx="880048" cy="702741"/>
          </a:xfrm>
        </p:grpSpPr>
        <p:pic>
          <p:nvPicPr>
            <p:cNvPr id="62" name="Imagem 61"/>
            <p:cNvPicPr>
              <a:picLocks noChangeAspect="1"/>
            </p:cNvPicPr>
            <p:nvPr/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316392">
              <a:off x="8102687" y="-1048154"/>
              <a:ext cx="423639" cy="323567"/>
            </a:xfrm>
            <a:prstGeom prst="rect">
              <a:avLst/>
            </a:prstGeom>
          </p:spPr>
        </p:pic>
        <p:pic>
          <p:nvPicPr>
            <p:cNvPr id="72" name="Imagem 71"/>
            <p:cNvPicPr>
              <a:picLocks noChangeAspect="1"/>
            </p:cNvPicPr>
            <p:nvPr/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316392">
              <a:off x="8231685" y="-1113172"/>
              <a:ext cx="423639" cy="323567"/>
            </a:xfrm>
            <a:prstGeom prst="rect">
              <a:avLst/>
            </a:prstGeom>
          </p:spPr>
        </p:pic>
        <p:pic>
          <p:nvPicPr>
            <p:cNvPr id="73" name="Imagem 72"/>
            <p:cNvPicPr>
              <a:picLocks noChangeAspect="1"/>
            </p:cNvPicPr>
            <p:nvPr/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316392">
              <a:off x="8366163" y="-1189916"/>
              <a:ext cx="423639" cy="323567"/>
            </a:xfrm>
            <a:prstGeom prst="rect">
              <a:avLst/>
            </a:prstGeom>
          </p:spPr>
        </p:pic>
        <p:pic>
          <p:nvPicPr>
            <p:cNvPr id="74" name="Imagem 73"/>
            <p:cNvPicPr>
              <a:picLocks noChangeAspect="1"/>
            </p:cNvPicPr>
            <p:nvPr/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316392">
              <a:off x="8514021" y="-1251641"/>
              <a:ext cx="423639" cy="323567"/>
            </a:xfrm>
            <a:prstGeom prst="rect">
              <a:avLst/>
            </a:prstGeom>
          </p:spPr>
        </p:pic>
        <p:pic>
          <p:nvPicPr>
            <p:cNvPr id="75" name="Imagem 74"/>
            <p:cNvPicPr>
              <a:picLocks noChangeAspect="1"/>
            </p:cNvPicPr>
            <p:nvPr/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316392">
              <a:off x="8659168" y="-1327256"/>
              <a:ext cx="423639" cy="323567"/>
            </a:xfrm>
            <a:prstGeom prst="rect">
              <a:avLst/>
            </a:prstGeom>
          </p:spPr>
        </p:pic>
      </p:grpSp>
      <p:pic>
        <p:nvPicPr>
          <p:cNvPr id="78" name="Imagem 77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9948" y="3771620"/>
            <a:ext cx="207603" cy="114097"/>
          </a:xfrm>
          <a:prstGeom prst="rect">
            <a:avLst/>
          </a:prstGeom>
        </p:spPr>
      </p:pic>
      <p:pic>
        <p:nvPicPr>
          <p:cNvPr id="79" name="Imagem 78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544" y="4061776"/>
            <a:ext cx="207603" cy="114097"/>
          </a:xfrm>
          <a:prstGeom prst="rect">
            <a:avLst/>
          </a:prstGeom>
        </p:spPr>
      </p:pic>
      <p:sp>
        <p:nvSpPr>
          <p:cNvPr id="82" name="Retângulo 81"/>
          <p:cNvSpPr/>
          <p:nvPr/>
        </p:nvSpPr>
        <p:spPr>
          <a:xfrm>
            <a:off x="7274015" y="4765908"/>
            <a:ext cx="183478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ase"/>
            <a:r>
              <a:rPr lang="en-US" sz="1200" i="1" dirty="0"/>
              <a:t>Fonte: UCS, 03/2019</a:t>
            </a:r>
          </a:p>
        </p:txBody>
      </p:sp>
      <p:pic>
        <p:nvPicPr>
          <p:cNvPr id="83" name="Imagem 82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512" y="2400308"/>
            <a:ext cx="840026" cy="394813"/>
          </a:xfrm>
          <a:prstGeom prst="rect">
            <a:avLst/>
          </a:prstGeom>
        </p:spPr>
      </p:pic>
      <p:sp>
        <p:nvSpPr>
          <p:cNvPr id="84" name="Retângulo 83"/>
          <p:cNvSpPr/>
          <p:nvPr/>
        </p:nvSpPr>
        <p:spPr>
          <a:xfrm>
            <a:off x="-77917" y="3941941"/>
            <a:ext cx="8379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1200" b="1" dirty="0">
                <a:solidFill>
                  <a:schemeClr val="bg1"/>
                </a:solidFill>
              </a:rPr>
              <a:t>Landsat 8</a:t>
            </a:r>
          </a:p>
        </p:txBody>
      </p:sp>
      <p:pic>
        <p:nvPicPr>
          <p:cNvPr id="85" name="Imagem 84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80" y="4195027"/>
            <a:ext cx="354058" cy="186166"/>
          </a:xfrm>
          <a:prstGeom prst="rect">
            <a:avLst/>
          </a:prstGeom>
        </p:spPr>
      </p:pic>
      <p:sp>
        <p:nvSpPr>
          <p:cNvPr id="86" name="Retângulo 85"/>
          <p:cNvSpPr/>
          <p:nvPr/>
        </p:nvSpPr>
        <p:spPr>
          <a:xfrm>
            <a:off x="-37274" y="2523903"/>
            <a:ext cx="110792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1200" b="1" dirty="0">
                <a:solidFill>
                  <a:schemeClr val="bg1"/>
                </a:solidFill>
              </a:rPr>
              <a:t>Sentinel 2</a:t>
            </a:r>
          </a:p>
        </p:txBody>
      </p:sp>
      <p:pic>
        <p:nvPicPr>
          <p:cNvPr id="87" name="Imagem 86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51" y="2775078"/>
            <a:ext cx="355673" cy="237115"/>
          </a:xfrm>
          <a:prstGeom prst="rect">
            <a:avLst/>
          </a:prstGeom>
        </p:spPr>
      </p:pic>
      <p:sp>
        <p:nvSpPr>
          <p:cNvPr id="88" name="Retângulo 87"/>
          <p:cNvSpPr/>
          <p:nvPr/>
        </p:nvSpPr>
        <p:spPr>
          <a:xfrm>
            <a:off x="966776" y="3097678"/>
            <a:ext cx="8379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1200" b="1" dirty="0">
                <a:solidFill>
                  <a:schemeClr val="bg1"/>
                </a:solidFill>
              </a:rPr>
              <a:t>Terra</a:t>
            </a:r>
          </a:p>
        </p:txBody>
      </p:sp>
      <p:pic>
        <p:nvPicPr>
          <p:cNvPr id="89" name="Imagem 88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735" y="3337932"/>
            <a:ext cx="354058" cy="186166"/>
          </a:xfrm>
          <a:prstGeom prst="rect">
            <a:avLst/>
          </a:prstGeom>
        </p:spPr>
      </p:pic>
      <p:sp>
        <p:nvSpPr>
          <p:cNvPr id="90" name="Retângulo 89"/>
          <p:cNvSpPr/>
          <p:nvPr/>
        </p:nvSpPr>
        <p:spPr>
          <a:xfrm>
            <a:off x="1244859" y="2092226"/>
            <a:ext cx="8379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1200" b="1" dirty="0">
                <a:solidFill>
                  <a:schemeClr val="bg1"/>
                </a:solidFill>
              </a:rPr>
              <a:t>Aqua</a:t>
            </a:r>
          </a:p>
        </p:txBody>
      </p:sp>
      <p:pic>
        <p:nvPicPr>
          <p:cNvPr id="91" name="Imagem 90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818" y="2332480"/>
            <a:ext cx="354058" cy="186166"/>
          </a:xfrm>
          <a:prstGeom prst="rect">
            <a:avLst/>
          </a:prstGeom>
        </p:spPr>
      </p:pic>
      <p:sp>
        <p:nvSpPr>
          <p:cNvPr id="92" name="Retângulo 91"/>
          <p:cNvSpPr/>
          <p:nvPr/>
        </p:nvSpPr>
        <p:spPr>
          <a:xfrm>
            <a:off x="2064766" y="2669186"/>
            <a:ext cx="8379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1200" b="1" dirty="0">
                <a:solidFill>
                  <a:schemeClr val="bg1"/>
                </a:solidFill>
              </a:rPr>
              <a:t>ALOS 2</a:t>
            </a:r>
          </a:p>
        </p:txBody>
      </p:sp>
      <p:pic>
        <p:nvPicPr>
          <p:cNvPr id="93" name="Imagem 92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860" y="2932101"/>
            <a:ext cx="317934" cy="211571"/>
          </a:xfrm>
          <a:prstGeom prst="rect">
            <a:avLst/>
          </a:prstGeom>
        </p:spPr>
      </p:pic>
      <p:sp>
        <p:nvSpPr>
          <p:cNvPr id="94" name="Retângulo 93"/>
          <p:cNvSpPr/>
          <p:nvPr/>
        </p:nvSpPr>
        <p:spPr>
          <a:xfrm>
            <a:off x="2557429" y="1673289"/>
            <a:ext cx="8379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1200" b="1" dirty="0">
                <a:solidFill>
                  <a:schemeClr val="bg1"/>
                </a:solidFill>
              </a:rPr>
              <a:t>CBERS 4</a:t>
            </a:r>
          </a:p>
        </p:txBody>
      </p:sp>
      <p:pic>
        <p:nvPicPr>
          <p:cNvPr id="95" name="Imagem 94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417" y="1926574"/>
            <a:ext cx="313931" cy="206301"/>
          </a:xfrm>
          <a:prstGeom prst="rect">
            <a:avLst/>
          </a:prstGeom>
        </p:spPr>
      </p:pic>
      <p:sp>
        <p:nvSpPr>
          <p:cNvPr id="96" name="AutoShape 6" descr="Resultado de imagem para china fla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98" name="Imagem 97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159" y="1926574"/>
            <a:ext cx="313931" cy="208907"/>
          </a:xfrm>
          <a:prstGeom prst="rect">
            <a:avLst/>
          </a:prstGeom>
        </p:spPr>
      </p:pic>
      <p:sp>
        <p:nvSpPr>
          <p:cNvPr id="99" name="Retângulo 98"/>
          <p:cNvSpPr/>
          <p:nvPr/>
        </p:nvSpPr>
        <p:spPr>
          <a:xfrm>
            <a:off x="3336759" y="2324636"/>
            <a:ext cx="110792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1200" b="1" dirty="0">
                <a:solidFill>
                  <a:schemeClr val="bg1"/>
                </a:solidFill>
              </a:rPr>
              <a:t>Sentinel 1</a:t>
            </a:r>
          </a:p>
        </p:txBody>
      </p:sp>
      <p:pic>
        <p:nvPicPr>
          <p:cNvPr id="100" name="Imagem 99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884" y="2575811"/>
            <a:ext cx="355673" cy="237115"/>
          </a:xfrm>
          <a:prstGeom prst="rect">
            <a:avLst/>
          </a:prstGeom>
        </p:spPr>
      </p:pic>
      <p:sp>
        <p:nvSpPr>
          <p:cNvPr id="101" name="Retângulo 100"/>
          <p:cNvSpPr/>
          <p:nvPr/>
        </p:nvSpPr>
        <p:spPr>
          <a:xfrm>
            <a:off x="3923928" y="1459010"/>
            <a:ext cx="110792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1200" b="1" dirty="0">
                <a:solidFill>
                  <a:schemeClr val="bg1"/>
                </a:solidFill>
              </a:rPr>
              <a:t>PROBA-V</a:t>
            </a:r>
          </a:p>
        </p:txBody>
      </p:sp>
      <p:pic>
        <p:nvPicPr>
          <p:cNvPr id="102" name="Imagem 101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313023" y="1698262"/>
            <a:ext cx="288647" cy="250320"/>
          </a:xfrm>
          <a:prstGeom prst="rect">
            <a:avLst/>
          </a:prstGeom>
        </p:spPr>
      </p:pic>
      <p:sp>
        <p:nvSpPr>
          <p:cNvPr id="103" name="Retângulo 102"/>
          <p:cNvSpPr/>
          <p:nvPr/>
        </p:nvSpPr>
        <p:spPr>
          <a:xfrm>
            <a:off x="4276357" y="2349981"/>
            <a:ext cx="110792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1200" b="1" dirty="0">
                <a:solidFill>
                  <a:schemeClr val="bg1"/>
                </a:solidFill>
              </a:rPr>
              <a:t>RADARSAT 2</a:t>
            </a:r>
          </a:p>
        </p:txBody>
      </p:sp>
      <p:pic>
        <p:nvPicPr>
          <p:cNvPr id="105" name="Imagem 104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118" y="2582289"/>
            <a:ext cx="388398" cy="194199"/>
          </a:xfrm>
          <a:prstGeom prst="rect">
            <a:avLst/>
          </a:prstGeom>
        </p:spPr>
      </p:pic>
      <p:sp>
        <p:nvSpPr>
          <p:cNvPr id="106" name="Retângulo 105"/>
          <p:cNvSpPr/>
          <p:nvPr/>
        </p:nvSpPr>
        <p:spPr>
          <a:xfrm>
            <a:off x="4906056" y="1259389"/>
            <a:ext cx="11079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1200" b="1" dirty="0" err="1">
                <a:solidFill>
                  <a:schemeClr val="bg1"/>
                </a:solidFill>
              </a:rPr>
              <a:t>TerraSAR</a:t>
            </a:r>
            <a:r>
              <a:rPr lang="en-US" sz="1200" b="1" dirty="0">
                <a:solidFill>
                  <a:schemeClr val="bg1"/>
                </a:solidFill>
              </a:rPr>
              <a:t> X</a:t>
            </a:r>
          </a:p>
          <a:p>
            <a:pPr algn="ctr" fontAlgn="base"/>
            <a:r>
              <a:rPr lang="en-US" sz="1200" b="1" dirty="0" err="1">
                <a:solidFill>
                  <a:schemeClr val="bg1"/>
                </a:solidFill>
              </a:rPr>
              <a:t>TanDEM</a:t>
            </a:r>
            <a:r>
              <a:rPr lang="en-US" sz="1200" b="1" dirty="0">
                <a:solidFill>
                  <a:schemeClr val="bg1"/>
                </a:solidFill>
              </a:rPr>
              <a:t> X</a:t>
            </a:r>
          </a:p>
        </p:txBody>
      </p:sp>
      <p:pic>
        <p:nvPicPr>
          <p:cNvPr id="107" name="Imagem 106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269" y="1681522"/>
            <a:ext cx="416400" cy="249840"/>
          </a:xfrm>
          <a:prstGeom prst="rect">
            <a:avLst/>
          </a:prstGeom>
        </p:spPr>
      </p:pic>
      <p:pic>
        <p:nvPicPr>
          <p:cNvPr id="108" name="Imagem 107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342" y="2775523"/>
            <a:ext cx="308231" cy="205899"/>
          </a:xfrm>
          <a:prstGeom prst="rect">
            <a:avLst/>
          </a:prstGeom>
        </p:spPr>
      </p:pic>
      <p:sp>
        <p:nvSpPr>
          <p:cNvPr id="109" name="Retângulo 108"/>
          <p:cNvSpPr/>
          <p:nvPr/>
        </p:nvSpPr>
        <p:spPr>
          <a:xfrm>
            <a:off x="5283018" y="2539089"/>
            <a:ext cx="110792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1200" b="1" dirty="0">
                <a:solidFill>
                  <a:schemeClr val="bg1"/>
                </a:solidFill>
              </a:rPr>
              <a:t>Spot 6-7</a:t>
            </a:r>
          </a:p>
        </p:txBody>
      </p:sp>
      <p:pic>
        <p:nvPicPr>
          <p:cNvPr id="110" name="Imagem 109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7430" y="2005449"/>
            <a:ext cx="308231" cy="205899"/>
          </a:xfrm>
          <a:prstGeom prst="rect">
            <a:avLst/>
          </a:prstGeom>
        </p:spPr>
      </p:pic>
      <p:sp>
        <p:nvSpPr>
          <p:cNvPr id="111" name="Retângulo 110"/>
          <p:cNvSpPr/>
          <p:nvPr/>
        </p:nvSpPr>
        <p:spPr>
          <a:xfrm>
            <a:off x="5984106" y="1769015"/>
            <a:ext cx="110792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1200" b="1" dirty="0" err="1">
                <a:solidFill>
                  <a:schemeClr val="bg1"/>
                </a:solidFill>
              </a:rPr>
              <a:t>Plèiades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12" name="Retângulo 111"/>
          <p:cNvSpPr/>
          <p:nvPr/>
        </p:nvSpPr>
        <p:spPr>
          <a:xfrm>
            <a:off x="6174905" y="2875788"/>
            <a:ext cx="10452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1200" b="1" dirty="0" err="1">
                <a:solidFill>
                  <a:schemeClr val="bg1"/>
                </a:solidFill>
              </a:rPr>
              <a:t>WorldView</a:t>
            </a:r>
            <a:r>
              <a:rPr lang="en-US" sz="1200" b="1" dirty="0">
                <a:solidFill>
                  <a:schemeClr val="bg1"/>
                </a:solidFill>
              </a:rPr>
              <a:t> 2</a:t>
            </a:r>
          </a:p>
        </p:txBody>
      </p:sp>
      <p:pic>
        <p:nvPicPr>
          <p:cNvPr id="113" name="Imagem 112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659" y="3126994"/>
            <a:ext cx="354058" cy="186166"/>
          </a:xfrm>
          <a:prstGeom prst="rect">
            <a:avLst/>
          </a:prstGeom>
        </p:spPr>
      </p:pic>
      <p:sp>
        <p:nvSpPr>
          <p:cNvPr id="114" name="Retângulo 113"/>
          <p:cNvSpPr/>
          <p:nvPr/>
        </p:nvSpPr>
        <p:spPr>
          <a:xfrm>
            <a:off x="7004445" y="2008849"/>
            <a:ext cx="10452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1200" b="1" dirty="0" err="1">
                <a:solidFill>
                  <a:schemeClr val="bg1"/>
                </a:solidFill>
              </a:rPr>
              <a:t>WorldView</a:t>
            </a:r>
            <a:r>
              <a:rPr lang="en-US" sz="1200" b="1" dirty="0">
                <a:solidFill>
                  <a:schemeClr val="bg1"/>
                </a:solidFill>
              </a:rPr>
              <a:t> 3</a:t>
            </a:r>
          </a:p>
        </p:txBody>
      </p:sp>
      <p:pic>
        <p:nvPicPr>
          <p:cNvPr id="115" name="Imagem 114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199" y="2260055"/>
            <a:ext cx="354058" cy="186166"/>
          </a:xfrm>
          <a:prstGeom prst="rect">
            <a:avLst/>
          </a:prstGeom>
        </p:spPr>
      </p:pic>
      <p:sp>
        <p:nvSpPr>
          <p:cNvPr id="116" name="Retângulo 115"/>
          <p:cNvSpPr/>
          <p:nvPr/>
        </p:nvSpPr>
        <p:spPr>
          <a:xfrm>
            <a:off x="6933969" y="3244626"/>
            <a:ext cx="10452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1200" b="1" dirty="0" err="1">
                <a:solidFill>
                  <a:schemeClr val="bg1"/>
                </a:solidFill>
              </a:rPr>
              <a:t>GeoEye</a:t>
            </a:r>
            <a:endParaRPr lang="en-US" sz="1200" b="1" dirty="0">
              <a:solidFill>
                <a:schemeClr val="bg1"/>
              </a:solidFill>
            </a:endParaRPr>
          </a:p>
        </p:txBody>
      </p:sp>
      <p:pic>
        <p:nvPicPr>
          <p:cNvPr id="117" name="Imagem 116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723" y="3495832"/>
            <a:ext cx="354058" cy="186166"/>
          </a:xfrm>
          <a:prstGeom prst="rect">
            <a:avLst/>
          </a:prstGeom>
        </p:spPr>
      </p:pic>
      <p:sp>
        <p:nvSpPr>
          <p:cNvPr id="118" name="Retângulo 117"/>
          <p:cNvSpPr/>
          <p:nvPr/>
        </p:nvSpPr>
        <p:spPr>
          <a:xfrm>
            <a:off x="7919228" y="2662543"/>
            <a:ext cx="10452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1200" b="1" dirty="0" err="1">
                <a:solidFill>
                  <a:schemeClr val="bg1"/>
                </a:solidFill>
              </a:rPr>
              <a:t>WorldView</a:t>
            </a:r>
            <a:r>
              <a:rPr lang="en-US" sz="1200" b="1" dirty="0">
                <a:solidFill>
                  <a:schemeClr val="bg1"/>
                </a:solidFill>
              </a:rPr>
              <a:t> 1</a:t>
            </a:r>
          </a:p>
        </p:txBody>
      </p:sp>
      <p:pic>
        <p:nvPicPr>
          <p:cNvPr id="119" name="Imagem 118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982" y="2913749"/>
            <a:ext cx="354058" cy="186166"/>
          </a:xfrm>
          <a:prstGeom prst="rect">
            <a:avLst/>
          </a:prstGeom>
        </p:spPr>
      </p:pic>
      <p:sp>
        <p:nvSpPr>
          <p:cNvPr id="120" name="Retângulo 119"/>
          <p:cNvSpPr/>
          <p:nvPr/>
        </p:nvSpPr>
        <p:spPr>
          <a:xfrm>
            <a:off x="7266645" y="3849188"/>
            <a:ext cx="10452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1200" b="1" dirty="0" err="1">
                <a:solidFill>
                  <a:schemeClr val="bg1"/>
                </a:solidFill>
              </a:rPr>
              <a:t>RapidEye</a:t>
            </a:r>
            <a:endParaRPr lang="en-US" sz="1200" b="1" dirty="0">
              <a:solidFill>
                <a:schemeClr val="bg1"/>
              </a:solidFill>
            </a:endParaRPr>
          </a:p>
          <a:p>
            <a:pPr algn="ctr" fontAlgn="base"/>
            <a:r>
              <a:rPr lang="en-US" sz="1200" b="1" dirty="0">
                <a:solidFill>
                  <a:schemeClr val="bg1"/>
                </a:solidFill>
              </a:rPr>
              <a:t>const.</a:t>
            </a:r>
          </a:p>
        </p:txBody>
      </p:sp>
      <p:pic>
        <p:nvPicPr>
          <p:cNvPr id="121" name="Imagem 120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171" y="4262478"/>
            <a:ext cx="354058" cy="186166"/>
          </a:xfrm>
          <a:prstGeom prst="rect">
            <a:avLst/>
          </a:prstGeom>
        </p:spPr>
      </p:pic>
      <p:sp>
        <p:nvSpPr>
          <p:cNvPr id="122" name="Retângulo 121"/>
          <p:cNvSpPr/>
          <p:nvPr/>
        </p:nvSpPr>
        <p:spPr>
          <a:xfrm>
            <a:off x="8089624" y="4146477"/>
            <a:ext cx="11820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1200" b="1" dirty="0">
                <a:solidFill>
                  <a:schemeClr val="bg1"/>
                </a:solidFill>
              </a:rPr>
              <a:t>Dove const. (Planet) </a:t>
            </a:r>
          </a:p>
        </p:txBody>
      </p:sp>
      <p:pic>
        <p:nvPicPr>
          <p:cNvPr id="123" name="Imagem 122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340" y="4543534"/>
            <a:ext cx="354058" cy="186166"/>
          </a:xfrm>
          <a:prstGeom prst="rect">
            <a:avLst/>
          </a:prstGeom>
        </p:spPr>
      </p:pic>
      <p:sp>
        <p:nvSpPr>
          <p:cNvPr id="124" name="Retângulo 123"/>
          <p:cNvSpPr/>
          <p:nvPr/>
        </p:nvSpPr>
        <p:spPr>
          <a:xfrm>
            <a:off x="-1644" y="1289849"/>
            <a:ext cx="17680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1600" b="1" dirty="0" err="1">
                <a:solidFill>
                  <a:schemeClr val="bg1"/>
                </a:solidFill>
              </a:rPr>
              <a:t>Programas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governamentais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25" name="Retângulo 124"/>
          <p:cNvSpPr/>
          <p:nvPr/>
        </p:nvSpPr>
        <p:spPr>
          <a:xfrm>
            <a:off x="7596336" y="1294141"/>
            <a:ext cx="17680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1600" b="1" dirty="0" err="1">
                <a:solidFill>
                  <a:schemeClr val="bg1"/>
                </a:solidFill>
                <a:latin typeface="Abel" panose="02000506030000020004" pitchFamily="2" charset="0"/>
              </a:rPr>
              <a:t>Satélites</a:t>
            </a:r>
            <a:r>
              <a:rPr lang="en-US" sz="1600" b="1" dirty="0">
                <a:solidFill>
                  <a:schemeClr val="bg1"/>
                </a:solidFill>
                <a:latin typeface="Abel" panose="02000506030000020004" pitchFamily="2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Abel" panose="02000506030000020004" pitchFamily="2" charset="0"/>
              </a:rPr>
              <a:t>comerciais</a:t>
            </a:r>
            <a:endParaRPr lang="en-US" sz="1600" b="1" dirty="0">
              <a:solidFill>
                <a:schemeClr val="bg1"/>
              </a:solidFill>
              <a:latin typeface="Abel" panose="02000506030000020004" pitchFamily="2" charset="0"/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1" y="915566"/>
            <a:ext cx="9152862" cy="369332"/>
            <a:chOff x="-37274" y="699542"/>
            <a:chExt cx="9226497" cy="369332"/>
          </a:xfrm>
        </p:grpSpPr>
        <p:sp>
          <p:nvSpPr>
            <p:cNvPr id="3" name="Retângulo 2"/>
            <p:cNvSpPr/>
            <p:nvPr/>
          </p:nvSpPr>
          <p:spPr>
            <a:xfrm>
              <a:off x="-37274" y="699542"/>
              <a:ext cx="9226497" cy="369332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" name="Retângulo 1"/>
            <p:cNvSpPr/>
            <p:nvPr/>
          </p:nvSpPr>
          <p:spPr>
            <a:xfrm>
              <a:off x="0" y="699542"/>
              <a:ext cx="9152715" cy="30777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 fontAlgn="base"/>
              <a:r>
                <a:rPr lang="en-US" b="1" dirty="0" err="1">
                  <a:solidFill>
                    <a:schemeClr val="bg1"/>
                  </a:solidFill>
                  <a:latin typeface="Abel" panose="02000506030000020004" pitchFamily="2" charset="0"/>
                </a:rPr>
                <a:t>Centenas</a:t>
              </a:r>
              <a:r>
                <a:rPr lang="en-US" b="1" dirty="0">
                  <a:solidFill>
                    <a:schemeClr val="bg1"/>
                  </a:solidFill>
                  <a:latin typeface="Abel" panose="02000506030000020004" pitchFamily="2" charset="0"/>
                </a:rPr>
                <a:t> de </a:t>
              </a:r>
              <a:r>
                <a:rPr lang="en-US" b="1" dirty="0" err="1">
                  <a:solidFill>
                    <a:schemeClr val="bg1"/>
                  </a:solidFill>
                  <a:latin typeface="Abel" panose="02000506030000020004" pitchFamily="2" charset="0"/>
                </a:rPr>
                <a:t>satélites</a:t>
              </a:r>
              <a:r>
                <a:rPr lang="en-US" b="1" dirty="0">
                  <a:solidFill>
                    <a:schemeClr val="bg1"/>
                  </a:solidFill>
                  <a:latin typeface="Abel" panose="02000506030000020004" pitchFamily="2" charset="0"/>
                </a:rPr>
                <a:t> de </a:t>
              </a:r>
              <a:r>
                <a:rPr lang="en-US" b="1" dirty="0" err="1">
                  <a:solidFill>
                    <a:schemeClr val="bg1"/>
                  </a:solidFill>
                  <a:latin typeface="Abel" panose="02000506030000020004" pitchFamily="2" charset="0"/>
                </a:rPr>
                <a:t>observação</a:t>
              </a:r>
              <a:r>
                <a:rPr lang="en-US" b="1" dirty="0">
                  <a:solidFill>
                    <a:schemeClr val="bg1"/>
                  </a:solidFill>
                  <a:latin typeface="Abel" panose="02000506030000020004" pitchFamily="2" charset="0"/>
                </a:rPr>
                <a:t> da Terra </a:t>
              </a:r>
              <a:r>
                <a:rPr lang="en-US" b="1" dirty="0" err="1">
                  <a:solidFill>
                    <a:schemeClr val="bg1"/>
                  </a:solidFill>
                  <a:latin typeface="Abel" panose="02000506030000020004" pitchFamily="2" charset="0"/>
                </a:rPr>
                <a:t>atualmente</a:t>
              </a:r>
              <a:r>
                <a:rPr lang="en-US" b="1" dirty="0">
                  <a:solidFill>
                    <a:schemeClr val="bg1"/>
                  </a:solidFill>
                  <a:latin typeface="Abel" panose="02000506030000020004" pitchFamily="2" charset="0"/>
                </a:rPr>
                <a:t> </a:t>
              </a:r>
              <a:r>
                <a:rPr lang="en-US" b="1" dirty="0" err="1">
                  <a:solidFill>
                    <a:schemeClr val="bg1"/>
                  </a:solidFill>
                  <a:latin typeface="Abel" panose="02000506030000020004" pitchFamily="2" charset="0"/>
                </a:rPr>
                <a:t>em</a:t>
              </a:r>
              <a:r>
                <a:rPr lang="en-US" b="1" dirty="0">
                  <a:solidFill>
                    <a:schemeClr val="bg1"/>
                  </a:solidFill>
                  <a:latin typeface="Abel" panose="02000506030000020004" pitchFamily="2" charset="0"/>
                </a:rPr>
                <a:t> </a:t>
              </a:r>
              <a:r>
                <a:rPr lang="en-US" b="1" dirty="0" err="1">
                  <a:solidFill>
                    <a:schemeClr val="bg1"/>
                  </a:solidFill>
                  <a:latin typeface="Abel" panose="02000506030000020004" pitchFamily="2" charset="0"/>
                </a:rPr>
                <a:t>operação</a:t>
              </a:r>
              <a:endParaRPr lang="en-US" b="1" dirty="0">
                <a:solidFill>
                  <a:schemeClr val="bg1"/>
                </a:solidFill>
                <a:latin typeface="Abel" panose="02000506030000020004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884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099230"/>
            <a:ext cx="9144000" cy="5883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D5956C55-F48F-41D5-8D90-6124B20D2970}"/>
              </a:ext>
            </a:extLst>
          </p:cNvPr>
          <p:cNvSpPr txBox="1"/>
          <p:nvPr/>
        </p:nvSpPr>
        <p:spPr>
          <a:xfrm>
            <a:off x="408924" y="330493"/>
            <a:ext cx="86764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bel" panose="02000506030000020004" pitchFamily="2" charset="0"/>
              </a:rPr>
              <a:t>MUDANÇAS DISRUPTIVAS NA AQUISIÇÃO, GERENCIAMENTO, PROCESSAMENTO E ANÁLISE DE DADOS DE OBSERVAÇÃO DA TERRA </a:t>
            </a:r>
          </a:p>
        </p:txBody>
      </p:sp>
      <p:sp>
        <p:nvSpPr>
          <p:cNvPr id="10" name="Retângulo 9"/>
          <p:cNvSpPr/>
          <p:nvPr/>
        </p:nvSpPr>
        <p:spPr>
          <a:xfrm>
            <a:off x="497436" y="1629980"/>
            <a:ext cx="5943783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400" dirty="0" err="1">
                <a:latin typeface="+mn-lt"/>
              </a:rPr>
              <a:t>Aquisição</a:t>
            </a:r>
            <a:r>
              <a:rPr lang="en-US" sz="1400" dirty="0">
                <a:latin typeface="+mn-lt"/>
              </a:rPr>
              <a:t> </a:t>
            </a:r>
            <a:r>
              <a:rPr lang="en-US" sz="1400" dirty="0" err="1">
                <a:latin typeface="+mn-lt"/>
              </a:rPr>
              <a:t>diária</a:t>
            </a:r>
            <a:r>
              <a:rPr lang="en-US" sz="1400" dirty="0">
                <a:latin typeface="+mn-lt"/>
              </a:rPr>
              <a:t> de </a:t>
            </a:r>
            <a:r>
              <a:rPr lang="en-US" sz="1400" dirty="0" err="1">
                <a:latin typeface="+mn-lt"/>
              </a:rPr>
              <a:t>dezenas</a:t>
            </a:r>
            <a:r>
              <a:rPr lang="en-US" sz="1400" dirty="0">
                <a:latin typeface="+mn-lt"/>
              </a:rPr>
              <a:t> de terabytes de dados de </a:t>
            </a:r>
            <a:r>
              <a:rPr lang="en-US" sz="1400" dirty="0" err="1">
                <a:latin typeface="+mn-lt"/>
              </a:rPr>
              <a:t>observação</a:t>
            </a:r>
            <a:r>
              <a:rPr lang="en-US" sz="1400" dirty="0">
                <a:latin typeface="+mn-lt"/>
              </a:rPr>
              <a:t> da Terra. Sentinel 1 + Sentinel 2 + Sentinel 3 = ~20 TB / </a:t>
            </a:r>
            <a:r>
              <a:rPr lang="en-US" sz="1400" dirty="0" err="1">
                <a:latin typeface="+mn-lt"/>
              </a:rPr>
              <a:t>dia</a:t>
            </a:r>
            <a:r>
              <a:rPr lang="en-US" sz="1400" dirty="0">
                <a:latin typeface="+mn-lt"/>
              </a:rPr>
              <a:t>;</a:t>
            </a:r>
          </a:p>
          <a:p>
            <a:pPr algn="just" fontAlgn="base"/>
            <a:endParaRPr lang="en-US" sz="1400" dirty="0">
              <a:latin typeface="+mn-lt"/>
            </a:endParaRPr>
          </a:p>
          <a:p>
            <a:pPr algn="just" fontAlgn="base"/>
            <a:r>
              <a:rPr lang="en-US" sz="1400" dirty="0" err="1">
                <a:latin typeface="+mn-lt"/>
              </a:rPr>
              <a:t>Imageamento</a:t>
            </a:r>
            <a:r>
              <a:rPr lang="en-US" sz="1400" dirty="0">
                <a:latin typeface="+mn-lt"/>
              </a:rPr>
              <a:t> </a:t>
            </a:r>
            <a:r>
              <a:rPr lang="en-US" sz="1400" dirty="0" err="1">
                <a:latin typeface="+mn-lt"/>
              </a:rPr>
              <a:t>sistemático</a:t>
            </a:r>
            <a:r>
              <a:rPr lang="en-US" sz="1400" dirty="0">
                <a:latin typeface="+mn-lt"/>
              </a:rPr>
              <a:t> </a:t>
            </a:r>
            <a:r>
              <a:rPr lang="en-US" sz="1400" dirty="0" err="1">
                <a:latin typeface="+mn-lt"/>
              </a:rPr>
              <a:t>por</a:t>
            </a:r>
            <a:r>
              <a:rPr lang="en-US" sz="1400" dirty="0">
                <a:latin typeface="+mn-lt"/>
              </a:rPr>
              <a:t> </a:t>
            </a:r>
            <a:r>
              <a:rPr lang="en-US" sz="1400" dirty="0" err="1">
                <a:latin typeface="+mn-lt"/>
              </a:rPr>
              <a:t>múltiplos</a:t>
            </a:r>
            <a:r>
              <a:rPr lang="en-US" sz="1400" dirty="0">
                <a:latin typeface="+mn-lt"/>
              </a:rPr>
              <a:t> </a:t>
            </a:r>
            <a:r>
              <a:rPr lang="en-US" sz="1400" dirty="0" err="1">
                <a:latin typeface="+mn-lt"/>
              </a:rPr>
              <a:t>sensores</a:t>
            </a:r>
            <a:r>
              <a:rPr lang="en-US" sz="1400" dirty="0">
                <a:latin typeface="+mn-lt"/>
              </a:rPr>
              <a:t>, </a:t>
            </a:r>
            <a:r>
              <a:rPr lang="en-US" sz="1400" dirty="0" err="1">
                <a:latin typeface="+mn-lt"/>
              </a:rPr>
              <a:t>aumento</a:t>
            </a:r>
            <a:r>
              <a:rPr lang="en-US" sz="1400" dirty="0">
                <a:latin typeface="+mn-lt"/>
              </a:rPr>
              <a:t> da </a:t>
            </a:r>
            <a:r>
              <a:rPr lang="en-US" sz="1400" dirty="0" err="1">
                <a:latin typeface="+mn-lt"/>
              </a:rPr>
              <a:t>resolução</a:t>
            </a:r>
            <a:r>
              <a:rPr lang="en-US" sz="1400" dirty="0">
                <a:latin typeface="+mn-lt"/>
              </a:rPr>
              <a:t> temporal e </a:t>
            </a:r>
            <a:r>
              <a:rPr lang="en-US" sz="1400" dirty="0" err="1">
                <a:latin typeface="+mn-lt"/>
              </a:rPr>
              <a:t>avanços</a:t>
            </a:r>
            <a:r>
              <a:rPr lang="en-US" sz="1400" dirty="0">
                <a:latin typeface="+mn-lt"/>
              </a:rPr>
              <a:t> </a:t>
            </a:r>
            <a:r>
              <a:rPr lang="en-US" sz="1400" dirty="0" err="1">
                <a:latin typeface="+mn-lt"/>
              </a:rPr>
              <a:t>em</a:t>
            </a:r>
            <a:r>
              <a:rPr lang="en-US" sz="1400" dirty="0">
                <a:latin typeface="+mn-lt"/>
              </a:rPr>
              <a:t> </a:t>
            </a:r>
            <a:r>
              <a:rPr lang="en-US" sz="1400" dirty="0" err="1">
                <a:latin typeface="+mn-lt"/>
              </a:rPr>
              <a:t>correção</a:t>
            </a:r>
            <a:r>
              <a:rPr lang="en-US" sz="1400" dirty="0">
                <a:latin typeface="+mn-lt"/>
              </a:rPr>
              <a:t> </a:t>
            </a:r>
            <a:r>
              <a:rPr lang="en-US" sz="1400" dirty="0" err="1">
                <a:latin typeface="+mn-lt"/>
              </a:rPr>
              <a:t>radiométrica</a:t>
            </a:r>
            <a:r>
              <a:rPr lang="en-US" sz="1400" dirty="0">
                <a:latin typeface="+mn-lt"/>
              </a:rPr>
              <a:t> e </a:t>
            </a:r>
            <a:r>
              <a:rPr lang="en-US" sz="1400" dirty="0" err="1">
                <a:latin typeface="+mn-lt"/>
              </a:rPr>
              <a:t>geométrica</a:t>
            </a:r>
            <a:r>
              <a:rPr lang="en-US" sz="1400" dirty="0">
                <a:latin typeface="+mn-lt"/>
              </a:rPr>
              <a:t> </a:t>
            </a:r>
            <a:r>
              <a:rPr lang="en-US" sz="1400" dirty="0" err="1">
                <a:latin typeface="+mn-lt"/>
              </a:rPr>
              <a:t>potencializaram</a:t>
            </a:r>
            <a:r>
              <a:rPr lang="en-US" sz="1400" dirty="0">
                <a:latin typeface="+mn-lt"/>
              </a:rPr>
              <a:t> o </a:t>
            </a:r>
            <a:r>
              <a:rPr lang="en-US" sz="1400" dirty="0" err="1">
                <a:latin typeface="+mn-lt"/>
              </a:rPr>
              <a:t>uso</a:t>
            </a:r>
            <a:r>
              <a:rPr lang="en-US" sz="1400" dirty="0">
                <a:latin typeface="+mn-lt"/>
              </a:rPr>
              <a:t> de </a:t>
            </a:r>
            <a:r>
              <a:rPr lang="en-US" sz="1400" dirty="0" err="1">
                <a:latin typeface="+mn-lt"/>
              </a:rPr>
              <a:t>séries</a:t>
            </a:r>
            <a:r>
              <a:rPr lang="en-US" sz="1400" dirty="0">
                <a:latin typeface="+mn-lt"/>
              </a:rPr>
              <a:t> </a:t>
            </a:r>
            <a:r>
              <a:rPr lang="en-US" sz="1400" dirty="0" err="1">
                <a:latin typeface="+mn-lt"/>
              </a:rPr>
              <a:t>temporais</a:t>
            </a:r>
            <a:r>
              <a:rPr lang="en-US" sz="1400" dirty="0">
                <a:latin typeface="+mn-lt"/>
              </a:rPr>
              <a:t>; </a:t>
            </a:r>
          </a:p>
          <a:p>
            <a:pPr algn="just" fontAlgn="base"/>
            <a:r>
              <a:rPr lang="en-US" sz="1400" dirty="0">
                <a:latin typeface="+mn-lt"/>
              </a:rPr>
              <a:t> </a:t>
            </a:r>
          </a:p>
          <a:p>
            <a:pPr algn="just" fontAlgn="base"/>
            <a:r>
              <a:rPr lang="en-US" sz="1400" dirty="0" err="1">
                <a:latin typeface="+mn-lt"/>
              </a:rPr>
              <a:t>Computação</a:t>
            </a:r>
            <a:r>
              <a:rPr lang="en-US" sz="1400" dirty="0">
                <a:latin typeface="+mn-lt"/>
              </a:rPr>
              <a:t> </a:t>
            </a:r>
            <a:r>
              <a:rPr lang="en-US" sz="1400" dirty="0" err="1">
                <a:latin typeface="+mn-lt"/>
              </a:rPr>
              <a:t>em</a:t>
            </a:r>
            <a:r>
              <a:rPr lang="en-US" sz="1400" dirty="0">
                <a:latin typeface="+mn-lt"/>
              </a:rPr>
              <a:t> </a:t>
            </a:r>
            <a:r>
              <a:rPr lang="en-US" sz="1400" dirty="0" err="1">
                <a:latin typeface="+mn-lt"/>
              </a:rPr>
              <a:t>nuvem</a:t>
            </a:r>
            <a:r>
              <a:rPr lang="en-US" sz="1400" dirty="0">
                <a:latin typeface="+mn-lt"/>
              </a:rPr>
              <a:t> e </a:t>
            </a:r>
            <a:r>
              <a:rPr lang="en-US" sz="1400" dirty="0" err="1">
                <a:latin typeface="+mn-lt"/>
              </a:rPr>
              <a:t>escalabilidade</a:t>
            </a:r>
            <a:r>
              <a:rPr lang="en-US" sz="1400" dirty="0">
                <a:latin typeface="+mn-lt"/>
              </a:rPr>
              <a:t> – </a:t>
            </a:r>
            <a:r>
              <a:rPr lang="en-US" sz="1400" dirty="0" err="1">
                <a:latin typeface="+mn-lt"/>
              </a:rPr>
              <a:t>elevada</a:t>
            </a:r>
            <a:r>
              <a:rPr lang="en-US" sz="1400" dirty="0">
                <a:latin typeface="+mn-lt"/>
              </a:rPr>
              <a:t> </a:t>
            </a:r>
            <a:r>
              <a:rPr lang="en-US" sz="1400" dirty="0" err="1">
                <a:latin typeface="+mn-lt"/>
              </a:rPr>
              <a:t>capacidade</a:t>
            </a:r>
            <a:r>
              <a:rPr lang="en-US" sz="1400" dirty="0">
                <a:latin typeface="+mn-lt"/>
              </a:rPr>
              <a:t> para </a:t>
            </a:r>
            <a:r>
              <a:rPr lang="en-US" sz="1400" dirty="0" err="1">
                <a:latin typeface="+mn-lt"/>
              </a:rPr>
              <a:t>armazenar</a:t>
            </a:r>
            <a:r>
              <a:rPr lang="en-US" sz="1400" dirty="0">
                <a:latin typeface="+mn-lt"/>
              </a:rPr>
              <a:t> e </a:t>
            </a:r>
            <a:r>
              <a:rPr lang="en-US" sz="1400" dirty="0" err="1">
                <a:latin typeface="+mn-lt"/>
              </a:rPr>
              <a:t>processar</a:t>
            </a:r>
            <a:r>
              <a:rPr lang="en-US" sz="1400" dirty="0">
                <a:latin typeface="+mn-lt"/>
              </a:rPr>
              <a:t> </a:t>
            </a:r>
            <a:r>
              <a:rPr lang="en-US" sz="1400" dirty="0" err="1">
                <a:latin typeface="+mn-lt"/>
              </a:rPr>
              <a:t>grandes</a:t>
            </a:r>
            <a:r>
              <a:rPr lang="en-US" sz="1400" dirty="0">
                <a:latin typeface="+mn-lt"/>
              </a:rPr>
              <a:t> volumes de imagens de </a:t>
            </a:r>
            <a:r>
              <a:rPr lang="en-US" sz="1400" dirty="0" err="1">
                <a:latin typeface="+mn-lt"/>
              </a:rPr>
              <a:t>satélite</a:t>
            </a:r>
            <a:r>
              <a:rPr lang="en-US" sz="1400" dirty="0">
                <a:latin typeface="+mn-lt"/>
              </a:rPr>
              <a:t>;</a:t>
            </a:r>
          </a:p>
          <a:p>
            <a:pPr algn="just" fontAlgn="base"/>
            <a:endParaRPr lang="en-US" dirty="0">
              <a:latin typeface="+mn-lt"/>
            </a:endParaRPr>
          </a:p>
          <a:p>
            <a:pPr algn="just" fontAlgn="base"/>
            <a:r>
              <a:rPr lang="en-US" sz="1400" dirty="0" err="1">
                <a:latin typeface="+mn-lt"/>
              </a:rPr>
              <a:t>Avanços</a:t>
            </a:r>
            <a:r>
              <a:rPr lang="en-US" sz="1400" dirty="0">
                <a:latin typeface="+mn-lt"/>
              </a:rPr>
              <a:t> </a:t>
            </a:r>
            <a:r>
              <a:rPr lang="en-US" sz="1400" dirty="0" err="1">
                <a:latin typeface="+mn-lt"/>
              </a:rPr>
              <a:t>em</a:t>
            </a:r>
            <a:r>
              <a:rPr lang="en-US" sz="1400" dirty="0">
                <a:latin typeface="+mn-lt"/>
              </a:rPr>
              <a:t> hardware e </a:t>
            </a:r>
            <a:r>
              <a:rPr lang="en-US" sz="1400" dirty="0" err="1">
                <a:latin typeface="+mn-lt"/>
              </a:rPr>
              <a:t>desenvolvimentos</a:t>
            </a:r>
            <a:r>
              <a:rPr lang="en-US" sz="1400" dirty="0">
                <a:latin typeface="+mn-lt"/>
              </a:rPr>
              <a:t> </a:t>
            </a:r>
            <a:r>
              <a:rPr lang="en-US" sz="1400" dirty="0" err="1">
                <a:latin typeface="+mn-lt"/>
              </a:rPr>
              <a:t>em</a:t>
            </a:r>
            <a:r>
              <a:rPr lang="en-US" sz="1400" dirty="0">
                <a:latin typeface="+mn-lt"/>
              </a:rPr>
              <a:t> Machine Learning e Deep Learning </a:t>
            </a:r>
            <a:r>
              <a:rPr lang="en-US" sz="1400" dirty="0" err="1">
                <a:latin typeface="+mn-lt"/>
              </a:rPr>
              <a:t>aplicados</a:t>
            </a:r>
            <a:r>
              <a:rPr lang="en-US" sz="1400" dirty="0">
                <a:latin typeface="+mn-lt"/>
              </a:rPr>
              <a:t> </a:t>
            </a:r>
            <a:r>
              <a:rPr lang="en-US" sz="1400" dirty="0" err="1">
                <a:latin typeface="+mn-lt"/>
              </a:rPr>
              <a:t>às</a:t>
            </a:r>
            <a:r>
              <a:rPr lang="en-US" sz="1400" dirty="0">
                <a:latin typeface="+mn-lt"/>
              </a:rPr>
              <a:t> </a:t>
            </a:r>
            <a:r>
              <a:rPr lang="en-US" sz="1400" dirty="0" err="1">
                <a:latin typeface="+mn-lt"/>
              </a:rPr>
              <a:t>análises</a:t>
            </a:r>
            <a:r>
              <a:rPr lang="en-US" sz="1400" dirty="0">
                <a:latin typeface="+mn-lt"/>
              </a:rPr>
              <a:t> </a:t>
            </a:r>
            <a:r>
              <a:rPr lang="en-US" sz="1400" dirty="0" err="1">
                <a:latin typeface="+mn-lt"/>
              </a:rPr>
              <a:t>automáticas</a:t>
            </a:r>
            <a:r>
              <a:rPr lang="en-US" sz="1400" dirty="0">
                <a:latin typeface="+mn-lt"/>
              </a:rPr>
              <a:t> de imagens de </a:t>
            </a:r>
            <a:r>
              <a:rPr lang="en-US" sz="1400" dirty="0" err="1">
                <a:latin typeface="+mn-lt"/>
              </a:rPr>
              <a:t>satélite</a:t>
            </a:r>
            <a:r>
              <a:rPr lang="en-US" sz="1400" dirty="0">
                <a:latin typeface="+mn-lt"/>
              </a:rPr>
              <a:t> para </a:t>
            </a:r>
            <a:r>
              <a:rPr lang="en-US" sz="1400" dirty="0" err="1">
                <a:latin typeface="+mn-lt"/>
              </a:rPr>
              <a:t>extração</a:t>
            </a:r>
            <a:r>
              <a:rPr lang="en-US" sz="1400" dirty="0">
                <a:latin typeface="+mn-lt"/>
              </a:rPr>
              <a:t> de </a:t>
            </a:r>
            <a:r>
              <a:rPr lang="en-US" sz="1400" dirty="0" err="1">
                <a:latin typeface="+mn-lt"/>
              </a:rPr>
              <a:t>informação</a:t>
            </a:r>
            <a:r>
              <a:rPr lang="en-US" sz="1400" dirty="0">
                <a:latin typeface="+mn-lt"/>
              </a:rPr>
              <a:t>.   </a:t>
            </a: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0" r="51929"/>
          <a:stretch/>
        </p:blipFill>
        <p:spPr>
          <a:xfrm>
            <a:off x="6536476" y="1100824"/>
            <a:ext cx="2179882" cy="1859093"/>
          </a:xfrm>
          <a:prstGeom prst="rect">
            <a:avLst/>
          </a:prstGeom>
        </p:spPr>
      </p:pic>
      <p:grpSp>
        <p:nvGrpSpPr>
          <p:cNvPr id="2" name="Grupo 1"/>
          <p:cNvGrpSpPr/>
          <p:nvPr/>
        </p:nvGrpSpPr>
        <p:grpSpPr>
          <a:xfrm>
            <a:off x="6879469" y="3397999"/>
            <a:ext cx="1767095" cy="728601"/>
            <a:chOff x="5023418" y="2809683"/>
            <a:chExt cx="1767095" cy="728601"/>
          </a:xfrm>
        </p:grpSpPr>
        <p:pic>
          <p:nvPicPr>
            <p:cNvPr id="33" name="Imagem 3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16" t="72400" r="7618" b="9400"/>
            <a:stretch/>
          </p:blipFill>
          <p:spPr>
            <a:xfrm>
              <a:off x="5023418" y="3303463"/>
              <a:ext cx="1767095" cy="234821"/>
            </a:xfrm>
            <a:prstGeom prst="rect">
              <a:avLst/>
            </a:prstGeom>
          </p:spPr>
        </p:pic>
        <p:pic>
          <p:nvPicPr>
            <p:cNvPr id="1026" name="Picture 2" descr="https://i2.wp.com/www.point-star.com/wp-content/uploads/2018/11/77aed943-gcp-banner.png?ssl=1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772"/>
            <a:stretch/>
          </p:blipFill>
          <p:spPr bwMode="auto">
            <a:xfrm>
              <a:off x="5043742" y="2809683"/>
              <a:ext cx="1726449" cy="5328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32905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d0a177a205_9_29"/>
          <p:cNvSpPr txBox="1"/>
          <p:nvPr/>
        </p:nvSpPr>
        <p:spPr>
          <a:xfrm>
            <a:off x="1299173" y="3131606"/>
            <a:ext cx="5235833" cy="564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</a:pPr>
            <a:r>
              <a:rPr lang="pt-BR" sz="32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DEEP LEARNING E SENSORIAMENTO REMOTO AGRÍCOLA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</a:pPr>
            <a:endParaRPr lang="pt-BR" sz="3200" b="1" dirty="0">
              <a:solidFill>
                <a:srgbClr val="3F3F3F"/>
              </a:solidFill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</a:pPr>
            <a:endParaRPr lang="pt-BR" sz="3200" b="1" i="0" u="none" strike="noStrike" cap="none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" name="Google Shape;94;gd0a177a205_9_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135317">
            <a:off x="6138327" y="476353"/>
            <a:ext cx="936073" cy="936073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5" name="Google Shape;95;gd0a177a205_9_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72640" y="513717"/>
            <a:ext cx="1296144" cy="1296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gd0a177a205_9_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27809" y="1731728"/>
            <a:ext cx="1548172" cy="15481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3376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gd32679d755_0_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5250" y="3795887"/>
            <a:ext cx="9174500" cy="1338273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gd32679d755_0_88"/>
          <p:cNvSpPr txBox="1"/>
          <p:nvPr/>
        </p:nvSpPr>
        <p:spPr>
          <a:xfrm>
            <a:off x="251830" y="4381797"/>
            <a:ext cx="465182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32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INOVAÇÃO ABERTA</a:t>
            </a:r>
          </a:p>
        </p:txBody>
      </p:sp>
      <p:pic>
        <p:nvPicPr>
          <p:cNvPr id="6" name="Google Shape;62;p2">
            <a:extLst>
              <a:ext uri="{FF2B5EF4-FFF2-40B4-BE49-F238E27FC236}">
                <a16:creationId xmlns:a16="http://schemas.microsoft.com/office/drawing/2014/main" id="{44C3043F-ABD2-409E-8030-16177236259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62886" y="1789437"/>
            <a:ext cx="1221498" cy="4101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61;p14">
            <a:extLst>
              <a:ext uri="{FF2B5EF4-FFF2-40B4-BE49-F238E27FC236}">
                <a16:creationId xmlns:a16="http://schemas.microsoft.com/office/drawing/2014/main" id="{84CE4EEE-6FB8-40B7-B2EC-6EA85C3C7049}"/>
              </a:ext>
            </a:extLst>
          </p:cNvPr>
          <p:cNvSpPr/>
          <p:nvPr/>
        </p:nvSpPr>
        <p:spPr>
          <a:xfrm>
            <a:off x="421950" y="2529134"/>
            <a:ext cx="8028894" cy="1685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0571E"/>
              </a:buClr>
              <a:buSzPts val="1200"/>
            </a:pPr>
            <a:r>
              <a:rPr lang="pt-BR" sz="1600" b="1" i="0" u="none" strike="noStrike" cap="none" dirty="0">
                <a:solidFill>
                  <a:schemeClr val="dk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O que é  / qual é a finalidade do termo de parceria:</a:t>
            </a:r>
            <a:endParaRPr sz="1600" b="1" i="0" u="none" strike="noStrike" cap="none" dirty="0">
              <a:solidFill>
                <a:schemeClr val="dk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540000" marR="0" lvl="0" indent="-285749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0571E"/>
              </a:buClr>
              <a:buSzPts val="1200"/>
              <a:buFont typeface="Noto Sans Symbols"/>
              <a:buChar char="▪"/>
            </a:pPr>
            <a:r>
              <a:rPr lang="pt-BR" sz="1600" b="0" i="0" u="none" strike="noStrike" cap="none" dirty="0">
                <a:solidFill>
                  <a:schemeClr val="dk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Desenvolver um algoritmo supervisionado para mapeamento automático de talhões de culturas agrícolas de interesse;</a:t>
            </a:r>
            <a:endParaRPr sz="1600" b="0" i="0" u="none" strike="noStrike" cap="none" dirty="0">
              <a:solidFill>
                <a:schemeClr val="dk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540000" marR="0" lvl="0" indent="-28574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0571E"/>
              </a:buClr>
              <a:buSzPts val="1200"/>
              <a:buFont typeface="Noto Sans Symbols"/>
              <a:buChar char="▪"/>
            </a:pPr>
            <a:r>
              <a:rPr lang="pt-BR" sz="1600" b="0" i="0" u="none" strike="noStrike" cap="none" dirty="0">
                <a:solidFill>
                  <a:schemeClr val="dk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Identificação da cultura de interesse em imagens de satélite e posterior delineamento dos limites/bordas dos talhões da cultura.</a:t>
            </a:r>
            <a:endParaRPr sz="1600" b="0" i="0" u="none" strike="noStrike" cap="none" dirty="0">
              <a:solidFill>
                <a:schemeClr val="dk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0571E"/>
              </a:buClr>
              <a:buSzPts val="1200"/>
            </a:pPr>
            <a:endParaRPr lang="pt-BR" sz="1600" b="1" i="0" u="none" strike="noStrike" cap="none" dirty="0">
              <a:solidFill>
                <a:schemeClr val="dk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9" name="Google Shape;50;p1" descr="C:\Users\jezer\Desktop\PPT Institucional\LogotipoOficialGeoambiente2020.wmf">
            <a:extLst>
              <a:ext uri="{FF2B5EF4-FFF2-40B4-BE49-F238E27FC236}">
                <a16:creationId xmlns:a16="http://schemas.microsoft.com/office/drawing/2014/main" id="{421AB0B3-3D2D-49BC-962A-EED7D873812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65468" y="2256639"/>
            <a:ext cx="2022576" cy="36569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4473AC1-E0FB-407B-B0EF-88FD821FA7B4}"/>
              </a:ext>
            </a:extLst>
          </p:cNvPr>
          <p:cNvSpPr txBox="1"/>
          <p:nvPr/>
        </p:nvSpPr>
        <p:spPr>
          <a:xfrm>
            <a:off x="251830" y="306198"/>
            <a:ext cx="8028893" cy="2259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latin typeface="Roboto"/>
                <a:ea typeface="Roboto"/>
                <a:cs typeface="Roboto"/>
                <a:sym typeface="Roboto"/>
              </a:rPr>
              <a:t>Recentemente, a </a:t>
            </a:r>
            <a:r>
              <a:rPr lang="pt-BR" sz="1400" b="1" dirty="0">
                <a:latin typeface="Roboto"/>
                <a:ea typeface="Roboto"/>
                <a:cs typeface="Roboto"/>
                <a:sym typeface="Roboto"/>
              </a:rPr>
              <a:t>CPQD e GEOAMBIENTE e o CPQD – Centro de Pesquisa e Desenvolvimento em Telecomunicaç</a:t>
            </a:r>
            <a:r>
              <a:rPr lang="pt-BR" b="1" dirty="0">
                <a:latin typeface="Roboto"/>
                <a:ea typeface="Roboto"/>
                <a:cs typeface="Roboto"/>
                <a:sym typeface="Roboto"/>
              </a:rPr>
              <a:t>ões, </a:t>
            </a:r>
            <a:r>
              <a:rPr lang="pt-BR" dirty="0">
                <a:latin typeface="Roboto"/>
                <a:ea typeface="Roboto"/>
                <a:cs typeface="Roboto"/>
                <a:sym typeface="Roboto"/>
              </a:rPr>
              <a:t>firmaram um</a:t>
            </a:r>
            <a:r>
              <a:rPr lang="pt-BR" sz="1400" dirty="0">
                <a:latin typeface="Roboto"/>
                <a:ea typeface="Roboto"/>
                <a:cs typeface="Roboto"/>
                <a:sym typeface="Roboto"/>
              </a:rPr>
              <a:t> TERMO DE PARCERIA em TECNOLOGIA. </a:t>
            </a:r>
            <a:endParaRPr lang="pt-BR" sz="1400" b="1" dirty="0">
              <a:latin typeface="Roboto"/>
              <a:ea typeface="Roboto"/>
              <a:cs typeface="Roboto"/>
              <a:sym typeface="Roboto"/>
            </a:endParaRPr>
          </a:p>
          <a:p>
            <a:endParaRPr lang="pt-BR" b="1" dirty="0">
              <a:latin typeface="Roboto"/>
              <a:ea typeface="Roboto"/>
              <a:sym typeface="Roboto"/>
            </a:endParaRPr>
          </a:p>
          <a:p>
            <a:pPr marL="114300" lvl="0" indent="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400" i="1" dirty="0"/>
              <a:t>O acordo se insere no escopo do projeto “Desenvolvimento de plataforma computacional inserida como componente de um sistema de comunicação voltado ao atendimento da Internet das Coisas, para facilitar a implementação de aplicações baseadas em inteligência artificial para serviços digitais para o agronegócio.  </a:t>
            </a:r>
            <a:r>
              <a:rPr lang="pt-BR" sz="1400" i="1" dirty="0" err="1"/>
              <a:t>PlatIAgro</a:t>
            </a:r>
            <a:r>
              <a:rPr lang="pt-BR" sz="1400" i="1" dirty="0"/>
              <a:t>”</a:t>
            </a:r>
            <a:endParaRPr lang="pt-BR" dirty="0"/>
          </a:p>
          <a:p>
            <a:pPr marL="114300" lvl="0" indent="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lang="pt-BR" sz="1200" dirty="0">
              <a:latin typeface="Roboto"/>
              <a:ea typeface="Roboto"/>
              <a:cs typeface="Roboto"/>
              <a:sym typeface="Roboto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01218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oogle Shape;192;p14"/>
          <p:cNvGrpSpPr/>
          <p:nvPr/>
        </p:nvGrpSpPr>
        <p:grpSpPr>
          <a:xfrm>
            <a:off x="4211959" y="4374378"/>
            <a:ext cx="4896544" cy="728270"/>
            <a:chOff x="4211960" y="4291752"/>
            <a:chExt cx="4896544" cy="728270"/>
          </a:xfrm>
        </p:grpSpPr>
        <p:pic>
          <p:nvPicPr>
            <p:cNvPr id="193" name="Google Shape;193;p1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211960" y="4291752"/>
              <a:ext cx="2844316" cy="7282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" name="Google Shape;194;p1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264188" y="4291752"/>
              <a:ext cx="2844316" cy="72827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5" name="Google Shape;195;p14"/>
          <p:cNvSpPr/>
          <p:nvPr/>
        </p:nvSpPr>
        <p:spPr>
          <a:xfrm rot="5400000">
            <a:off x="5442694" y="3200232"/>
            <a:ext cx="2174678" cy="1612684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FFC000">
              <a:alpha val="2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6" name="Google Shape;196;p14"/>
          <p:cNvGrpSpPr/>
          <p:nvPr/>
        </p:nvGrpSpPr>
        <p:grpSpPr>
          <a:xfrm>
            <a:off x="301957" y="3348522"/>
            <a:ext cx="1786768" cy="446413"/>
            <a:chOff x="1491137" y="4145126"/>
            <a:chExt cx="3159942" cy="693477"/>
          </a:xfrm>
        </p:grpSpPr>
        <p:grpSp>
          <p:nvGrpSpPr>
            <p:cNvPr id="197" name="Google Shape;197;p14"/>
            <p:cNvGrpSpPr/>
            <p:nvPr/>
          </p:nvGrpSpPr>
          <p:grpSpPr>
            <a:xfrm>
              <a:off x="1491137" y="4145126"/>
              <a:ext cx="3159942" cy="514856"/>
              <a:chOff x="2422647" y="4266097"/>
              <a:chExt cx="2432791" cy="514856"/>
            </a:xfrm>
          </p:grpSpPr>
          <p:grpSp>
            <p:nvGrpSpPr>
              <p:cNvPr id="198" name="Google Shape;198;p14"/>
              <p:cNvGrpSpPr/>
              <p:nvPr/>
            </p:nvGrpSpPr>
            <p:grpSpPr>
              <a:xfrm>
                <a:off x="2422647" y="4266097"/>
                <a:ext cx="2432791" cy="465893"/>
                <a:chOff x="2422647" y="4266097"/>
                <a:chExt cx="2432791" cy="465893"/>
              </a:xfrm>
            </p:grpSpPr>
            <p:grpSp>
              <p:nvGrpSpPr>
                <p:cNvPr id="199" name="Google Shape;199;p14"/>
                <p:cNvGrpSpPr/>
                <p:nvPr/>
              </p:nvGrpSpPr>
              <p:grpSpPr>
                <a:xfrm>
                  <a:off x="2422647" y="4266097"/>
                  <a:ext cx="2413332" cy="432048"/>
                  <a:chOff x="2581179" y="3646055"/>
                  <a:chExt cx="2413332" cy="519577"/>
                </a:xfrm>
              </p:grpSpPr>
              <p:pic>
                <p:nvPicPr>
                  <p:cNvPr id="200" name="Google Shape;200;p14"/>
                  <p:cNvPicPr preferRelativeResize="0"/>
                  <p:nvPr/>
                </p:nvPicPr>
                <p:blipFill rotWithShape="1">
                  <a:blip r:embed="rId4">
                    <a:alphaModFix/>
                  </a:blip>
                  <a:srcRect t="52981" b="14235"/>
                  <a:stretch/>
                </p:blipFill>
                <p:spPr>
                  <a:xfrm>
                    <a:off x="2581179" y="3646055"/>
                    <a:ext cx="2413332" cy="42289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sp>
                <p:nvSpPr>
                  <p:cNvPr id="201" name="Google Shape;201;p14"/>
                  <p:cNvSpPr/>
                  <p:nvPr/>
                </p:nvSpPr>
                <p:spPr>
                  <a:xfrm>
                    <a:off x="4706815" y="4021616"/>
                    <a:ext cx="45719" cy="144016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02" name="Google Shape;202;p14"/>
                  <p:cNvSpPr/>
                  <p:nvPr/>
                </p:nvSpPr>
                <p:spPr>
                  <a:xfrm>
                    <a:off x="4919210" y="4017854"/>
                    <a:ext cx="45719" cy="144016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pic>
              <p:nvPicPr>
                <p:cNvPr id="203" name="Google Shape;203;p1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l="923" t="78146" r="-921" b="12863"/>
                <a:stretch/>
              </p:blipFill>
              <p:spPr>
                <a:xfrm>
                  <a:off x="2442106" y="4512204"/>
                  <a:ext cx="2413332" cy="21978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204" name="Google Shape;204;p14"/>
              <p:cNvSpPr/>
              <p:nvPr/>
            </p:nvSpPr>
            <p:spPr>
              <a:xfrm>
                <a:off x="4544885" y="4636937"/>
                <a:ext cx="45719" cy="144016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" name="Google Shape;205;p14"/>
              <p:cNvSpPr/>
              <p:nvPr/>
            </p:nvSpPr>
            <p:spPr>
              <a:xfrm>
                <a:off x="4757280" y="4633175"/>
                <a:ext cx="45719" cy="144016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06" name="Google Shape;206;p14"/>
            <p:cNvSpPr/>
            <p:nvPr/>
          </p:nvSpPr>
          <p:spPr>
            <a:xfrm>
              <a:off x="1502023" y="4486949"/>
              <a:ext cx="45719" cy="35165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14"/>
            <p:cNvSpPr/>
            <p:nvPr/>
          </p:nvSpPr>
          <p:spPr>
            <a:xfrm>
              <a:off x="1597900" y="4483308"/>
              <a:ext cx="45719" cy="35165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14"/>
            <p:cNvSpPr/>
            <p:nvPr/>
          </p:nvSpPr>
          <p:spPr>
            <a:xfrm>
              <a:off x="1708009" y="4483308"/>
              <a:ext cx="45719" cy="35165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14"/>
            <p:cNvSpPr/>
            <p:nvPr/>
          </p:nvSpPr>
          <p:spPr>
            <a:xfrm>
              <a:off x="1891375" y="4483308"/>
              <a:ext cx="45719" cy="35165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14"/>
            <p:cNvSpPr/>
            <p:nvPr/>
          </p:nvSpPr>
          <p:spPr>
            <a:xfrm>
              <a:off x="2150017" y="4483308"/>
              <a:ext cx="45719" cy="35165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14"/>
            <p:cNvSpPr/>
            <p:nvPr/>
          </p:nvSpPr>
          <p:spPr>
            <a:xfrm>
              <a:off x="2454378" y="4483308"/>
              <a:ext cx="45719" cy="35165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14"/>
            <p:cNvSpPr/>
            <p:nvPr/>
          </p:nvSpPr>
          <p:spPr>
            <a:xfrm>
              <a:off x="2782686" y="4483308"/>
              <a:ext cx="45719" cy="35165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14"/>
            <p:cNvSpPr/>
            <p:nvPr/>
          </p:nvSpPr>
          <p:spPr>
            <a:xfrm>
              <a:off x="3102450" y="4483308"/>
              <a:ext cx="45719" cy="35165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14"/>
            <p:cNvSpPr/>
            <p:nvPr/>
          </p:nvSpPr>
          <p:spPr>
            <a:xfrm>
              <a:off x="3446161" y="4483308"/>
              <a:ext cx="45719" cy="35165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14"/>
            <p:cNvSpPr/>
            <p:nvPr/>
          </p:nvSpPr>
          <p:spPr>
            <a:xfrm>
              <a:off x="3734193" y="4483308"/>
              <a:ext cx="45719" cy="35165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14"/>
            <p:cNvSpPr/>
            <p:nvPr/>
          </p:nvSpPr>
          <p:spPr>
            <a:xfrm>
              <a:off x="4022225" y="4483308"/>
              <a:ext cx="45719" cy="35165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14"/>
            <p:cNvSpPr/>
            <p:nvPr/>
          </p:nvSpPr>
          <p:spPr>
            <a:xfrm>
              <a:off x="4310257" y="4483308"/>
              <a:ext cx="45719" cy="35165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14"/>
            <p:cNvSpPr/>
            <p:nvPr/>
          </p:nvSpPr>
          <p:spPr>
            <a:xfrm>
              <a:off x="4576517" y="4483308"/>
              <a:ext cx="45719" cy="35165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19" name="Google Shape;219;p14"/>
          <p:cNvPicPr preferRelativeResize="0"/>
          <p:nvPr/>
        </p:nvPicPr>
        <p:blipFill rotWithShape="1">
          <a:blip r:embed="rId6">
            <a:alphaModFix/>
          </a:blip>
          <a:srcRect b="4604"/>
          <a:stretch/>
        </p:blipFill>
        <p:spPr>
          <a:xfrm>
            <a:off x="7633868" y="3094231"/>
            <a:ext cx="1474635" cy="1870491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4"/>
          <p:cNvSpPr/>
          <p:nvPr/>
        </p:nvSpPr>
        <p:spPr>
          <a:xfrm>
            <a:off x="7633868" y="3094231"/>
            <a:ext cx="1474635" cy="1870493"/>
          </a:xfrm>
          <a:prstGeom prst="rect">
            <a:avLst/>
          </a:prstGeom>
          <a:solidFill>
            <a:schemeClr val="lt1">
              <a:alpha val="60000"/>
            </a:schemeClr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1" name="Google Shape;221;p14"/>
          <p:cNvGrpSpPr/>
          <p:nvPr/>
        </p:nvGrpSpPr>
        <p:grpSpPr>
          <a:xfrm>
            <a:off x="3026958" y="2936063"/>
            <a:ext cx="2239327" cy="2159822"/>
            <a:chOff x="3050302" y="238109"/>
            <a:chExt cx="2239327" cy="2159822"/>
          </a:xfrm>
        </p:grpSpPr>
        <p:pic>
          <p:nvPicPr>
            <p:cNvPr id="222" name="Google Shape;222;p14"/>
            <p:cNvPicPr preferRelativeResize="0"/>
            <p:nvPr/>
          </p:nvPicPr>
          <p:blipFill rotWithShape="1">
            <a:blip r:embed="rId7">
              <a:alphaModFix/>
            </a:blip>
            <a:srcRect l="2465" t="15652" r="54623" b="5488"/>
            <a:stretch/>
          </p:blipFill>
          <p:spPr>
            <a:xfrm>
              <a:off x="4180668" y="238109"/>
              <a:ext cx="1108961" cy="2157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3" name="Google Shape;223;p14"/>
            <p:cNvPicPr preferRelativeResize="0"/>
            <p:nvPr/>
          </p:nvPicPr>
          <p:blipFill rotWithShape="1">
            <a:blip r:embed="rId8">
              <a:alphaModFix/>
            </a:blip>
            <a:srcRect r="69848"/>
            <a:stretch/>
          </p:blipFill>
          <p:spPr>
            <a:xfrm>
              <a:off x="3050302" y="238109"/>
              <a:ext cx="1093435" cy="215982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4" name="Google Shape;224;p14"/>
          <p:cNvSpPr/>
          <p:nvPr/>
        </p:nvSpPr>
        <p:spPr>
          <a:xfrm>
            <a:off x="3026958" y="2936063"/>
            <a:ext cx="2239327" cy="2166585"/>
          </a:xfrm>
          <a:prstGeom prst="rect">
            <a:avLst/>
          </a:prstGeom>
          <a:solidFill>
            <a:schemeClr val="lt1">
              <a:alpha val="4941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5" name="Google Shape;225;p1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rot="449132">
            <a:off x="3038958" y="3883939"/>
            <a:ext cx="1418333" cy="797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190968" y="3024358"/>
            <a:ext cx="802838" cy="630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188089" y="3133434"/>
            <a:ext cx="1002879" cy="514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286617" y="4027057"/>
            <a:ext cx="842545" cy="563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9" name="Google Shape;229;p14"/>
          <p:cNvGrpSpPr/>
          <p:nvPr/>
        </p:nvGrpSpPr>
        <p:grpSpPr>
          <a:xfrm>
            <a:off x="294589" y="4083145"/>
            <a:ext cx="2205040" cy="420927"/>
            <a:chOff x="5321048" y="3712863"/>
            <a:chExt cx="2925278" cy="816919"/>
          </a:xfrm>
        </p:grpSpPr>
        <p:pic>
          <p:nvPicPr>
            <p:cNvPr id="230" name="Google Shape;230;p14"/>
            <p:cNvPicPr preferRelativeResize="0"/>
            <p:nvPr/>
          </p:nvPicPr>
          <p:blipFill rotWithShape="1">
            <a:blip r:embed="rId13">
              <a:alphaModFix/>
            </a:blip>
            <a:srcRect r="36143" b="17601"/>
            <a:stretch/>
          </p:blipFill>
          <p:spPr>
            <a:xfrm>
              <a:off x="5321048" y="3713796"/>
              <a:ext cx="1308559" cy="8158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1" name="Google Shape;231;p14"/>
            <p:cNvPicPr preferRelativeResize="0"/>
            <p:nvPr/>
          </p:nvPicPr>
          <p:blipFill rotWithShape="1">
            <a:blip r:embed="rId13">
              <a:alphaModFix/>
            </a:blip>
            <a:srcRect l="49146" r="35793" b="17601"/>
            <a:stretch/>
          </p:blipFill>
          <p:spPr>
            <a:xfrm>
              <a:off x="6623399" y="3713976"/>
              <a:ext cx="308606" cy="8158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2" name="Google Shape;232;p14"/>
            <p:cNvPicPr preferRelativeResize="0"/>
            <p:nvPr/>
          </p:nvPicPr>
          <p:blipFill rotWithShape="1">
            <a:blip r:embed="rId13">
              <a:alphaModFix/>
            </a:blip>
            <a:srcRect l="65851" r="19089" b="17601"/>
            <a:stretch/>
          </p:blipFill>
          <p:spPr>
            <a:xfrm>
              <a:off x="7240611" y="3712864"/>
              <a:ext cx="308606" cy="8158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3" name="Google Shape;233;p14"/>
            <p:cNvPicPr preferRelativeResize="0"/>
            <p:nvPr/>
          </p:nvPicPr>
          <p:blipFill rotWithShape="1">
            <a:blip r:embed="rId13">
              <a:alphaModFix/>
            </a:blip>
            <a:srcRect l="65851" r="19089" b="17601"/>
            <a:stretch/>
          </p:blipFill>
          <p:spPr>
            <a:xfrm>
              <a:off x="6932005" y="3713796"/>
              <a:ext cx="308606" cy="8158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4" name="Google Shape;234;p14"/>
            <p:cNvPicPr preferRelativeResize="0"/>
            <p:nvPr/>
          </p:nvPicPr>
          <p:blipFill rotWithShape="1">
            <a:blip r:embed="rId13">
              <a:alphaModFix/>
            </a:blip>
            <a:srcRect l="83763" r="-1830" b="17601"/>
            <a:stretch/>
          </p:blipFill>
          <p:spPr>
            <a:xfrm>
              <a:off x="7543009" y="3712863"/>
              <a:ext cx="370327" cy="8158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5" name="Google Shape;235;p14"/>
            <p:cNvPicPr preferRelativeResize="0"/>
            <p:nvPr/>
          </p:nvPicPr>
          <p:blipFill rotWithShape="1">
            <a:blip r:embed="rId13">
              <a:alphaModFix/>
            </a:blip>
            <a:srcRect l="83763" r="-1830" b="17601"/>
            <a:stretch/>
          </p:blipFill>
          <p:spPr>
            <a:xfrm>
              <a:off x="7875999" y="3712863"/>
              <a:ext cx="370327" cy="815806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236" name="Google Shape;236;p14"/>
          <p:cNvGraphicFramePr/>
          <p:nvPr/>
        </p:nvGraphicFramePr>
        <p:xfrm>
          <a:off x="23242" y="3639105"/>
          <a:ext cx="2205375" cy="232275"/>
        </p:xfrm>
        <a:graphic>
          <a:graphicData uri="http://schemas.openxmlformats.org/drawingml/2006/table">
            <a:tbl>
              <a:tblPr firstRow="1" bandRow="1">
                <a:noFill/>
                <a:tableStyleId>{8E03E800-592B-4CC6-9429-E8010C950012}</a:tableStyleId>
              </a:tblPr>
              <a:tblGrid>
                <a:gridCol w="441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1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1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1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1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32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pt-BR" sz="900" u="none" strike="noStrike" cap="none">
                          <a:solidFill>
                            <a:schemeClr val="dk1"/>
                          </a:solidFill>
                        </a:rPr>
                        <a:t>Out</a:t>
                      </a:r>
                      <a:endParaRPr sz="9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pt-BR" sz="900" u="none" strike="noStrike" cap="none">
                          <a:solidFill>
                            <a:schemeClr val="dk1"/>
                          </a:solidFill>
                        </a:rPr>
                        <a:t>Nov</a:t>
                      </a:r>
                      <a:endParaRPr sz="9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pt-BR" sz="900" u="none" strike="noStrike" cap="none">
                          <a:solidFill>
                            <a:schemeClr val="dk1"/>
                          </a:solidFill>
                        </a:rPr>
                        <a:t>Dez</a:t>
                      </a:r>
                      <a:endParaRPr sz="9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pt-BR" sz="900" u="none" strike="noStrike" cap="none">
                          <a:solidFill>
                            <a:schemeClr val="dk1"/>
                          </a:solidFill>
                        </a:rPr>
                        <a:t>Jan</a:t>
                      </a:r>
                      <a:endParaRPr sz="9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pt-BR" sz="900" u="none" strike="noStrike" cap="none">
                          <a:solidFill>
                            <a:schemeClr val="dk1"/>
                          </a:solidFill>
                        </a:rPr>
                        <a:t>Fev</a:t>
                      </a:r>
                      <a:endParaRPr sz="9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7" name="Google Shape;237;p14"/>
          <p:cNvGraphicFramePr/>
          <p:nvPr/>
        </p:nvGraphicFramePr>
        <p:xfrm>
          <a:off x="23242" y="4506276"/>
          <a:ext cx="2729050" cy="239950"/>
        </p:xfrm>
        <a:graphic>
          <a:graphicData uri="http://schemas.openxmlformats.org/drawingml/2006/table">
            <a:tbl>
              <a:tblPr>
                <a:noFill/>
                <a:tableStyleId>{8E03E800-592B-4CC6-9429-E8010C950012}</a:tableStyleId>
              </a:tblPr>
              <a:tblGrid>
                <a:gridCol w="455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5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5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5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5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2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9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pt-BR" sz="900" u="none" strike="noStrike" cap="none">
                          <a:solidFill>
                            <a:schemeClr val="dk1"/>
                          </a:solidFill>
                        </a:rPr>
                        <a:t>Fev</a:t>
                      </a:r>
                      <a:endParaRPr sz="9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pt-BR" sz="900" u="none" strike="noStrike" cap="none">
                          <a:solidFill>
                            <a:schemeClr val="dk1"/>
                          </a:solidFill>
                        </a:rPr>
                        <a:t>Mar</a:t>
                      </a:r>
                      <a:endParaRPr sz="9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pt-BR" sz="900" u="none" strike="noStrike" cap="none">
                          <a:solidFill>
                            <a:schemeClr val="dk1"/>
                          </a:solidFill>
                        </a:rPr>
                        <a:t>Abr</a:t>
                      </a:r>
                      <a:endParaRPr sz="9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pt-BR" sz="900" u="none" strike="noStrike" cap="none">
                          <a:solidFill>
                            <a:schemeClr val="dk1"/>
                          </a:solidFill>
                        </a:rPr>
                        <a:t>Mai</a:t>
                      </a:r>
                      <a:endParaRPr sz="9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pt-BR" sz="900" u="none" strike="noStrike" cap="none">
                          <a:solidFill>
                            <a:schemeClr val="dk1"/>
                          </a:solidFill>
                        </a:rPr>
                        <a:t>Jun</a:t>
                      </a:r>
                      <a:endParaRPr sz="9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pt-BR" sz="900" u="none" strike="noStrike" cap="none">
                          <a:solidFill>
                            <a:schemeClr val="dk1"/>
                          </a:solidFill>
                        </a:rPr>
                        <a:t>Jul</a:t>
                      </a:r>
                      <a:endParaRPr sz="9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38" name="Google Shape;238;p14"/>
          <p:cNvSpPr txBox="1"/>
          <p:nvPr/>
        </p:nvSpPr>
        <p:spPr>
          <a:xfrm>
            <a:off x="2498054" y="3635232"/>
            <a:ext cx="633507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pt-BR" sz="50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+</a:t>
            </a:r>
            <a:endParaRPr sz="5000" b="1" i="0" u="none" strike="noStrike" cap="none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9" name="Google Shape;239;p14"/>
          <p:cNvSpPr/>
          <p:nvPr/>
        </p:nvSpPr>
        <p:spPr>
          <a:xfrm>
            <a:off x="560985" y="2680067"/>
            <a:ext cx="175881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rgbClr val="603A14"/>
                </a:solidFill>
                <a:latin typeface="Calibri"/>
                <a:ea typeface="Calibri"/>
                <a:cs typeface="Calibri"/>
                <a:sym typeface="Calibri"/>
              </a:rPr>
              <a:t>Calendários agrícolas</a:t>
            </a:r>
            <a:endParaRPr sz="1400" b="0" i="0" u="none" strike="noStrike" cap="none">
              <a:solidFill>
                <a:srgbClr val="603A1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4"/>
          <p:cNvSpPr/>
          <p:nvPr/>
        </p:nvSpPr>
        <p:spPr>
          <a:xfrm>
            <a:off x="2951259" y="2670198"/>
            <a:ext cx="233826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rgbClr val="603A14"/>
                </a:solidFill>
                <a:latin typeface="Calibri"/>
                <a:ea typeface="Calibri"/>
                <a:cs typeface="Calibri"/>
                <a:sym typeface="Calibri"/>
              </a:rPr>
              <a:t>Sensoriamento Remoto</a:t>
            </a:r>
            <a:endParaRPr sz="1400" b="0" i="0" u="none" strike="noStrike" cap="none">
              <a:solidFill>
                <a:srgbClr val="603A1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4"/>
          <p:cNvSpPr/>
          <p:nvPr/>
        </p:nvSpPr>
        <p:spPr>
          <a:xfrm>
            <a:off x="6152110" y="2651536"/>
            <a:ext cx="76976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rgbClr val="603A14"/>
                </a:solidFill>
                <a:latin typeface="Calibri"/>
                <a:ea typeface="Calibri"/>
                <a:cs typeface="Calibri"/>
                <a:sym typeface="Calibri"/>
              </a:rPr>
              <a:t>IA + PDI</a:t>
            </a:r>
            <a:endParaRPr sz="1400" b="0" i="0" u="none" strike="noStrike" cap="none">
              <a:solidFill>
                <a:srgbClr val="603A1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4"/>
          <p:cNvSpPr/>
          <p:nvPr/>
        </p:nvSpPr>
        <p:spPr>
          <a:xfrm>
            <a:off x="7633868" y="2632019"/>
            <a:ext cx="152207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rgbClr val="603A14"/>
                </a:solidFill>
                <a:latin typeface="Calibri"/>
                <a:ea typeface="Calibri"/>
                <a:cs typeface="Calibri"/>
                <a:sym typeface="Calibri"/>
              </a:rPr>
              <a:t>Computação em nuvem</a:t>
            </a:r>
            <a:endParaRPr sz="1400" b="0" i="0" u="none" strike="noStrike" cap="none">
              <a:solidFill>
                <a:srgbClr val="603A1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3" name="Google Shape;243;p14" descr="D:\_Jezer Ferris\Desktop\_LOGO_\Google\2018\logo-gcp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028593" y="3384853"/>
            <a:ext cx="913273" cy="673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4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043366" y="4111424"/>
            <a:ext cx="702477" cy="698357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14"/>
          <p:cNvSpPr txBox="1"/>
          <p:nvPr/>
        </p:nvSpPr>
        <p:spPr>
          <a:xfrm>
            <a:off x="5233507" y="3687287"/>
            <a:ext cx="633507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pt-BR" sz="50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+</a:t>
            </a:r>
            <a:endParaRPr sz="5000" b="1" i="0" u="none" strike="noStrike" cap="none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6" name="Google Shape;246;p14"/>
          <p:cNvSpPr txBox="1"/>
          <p:nvPr/>
        </p:nvSpPr>
        <p:spPr>
          <a:xfrm>
            <a:off x="7151566" y="3680557"/>
            <a:ext cx="633507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pt-BR" sz="50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+</a:t>
            </a:r>
            <a:endParaRPr sz="5000" b="1" i="0" u="none" strike="noStrike" cap="none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48" name="Google Shape;248;p14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166898" y="2938038"/>
            <a:ext cx="664153" cy="632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4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5886928" y="3795231"/>
            <a:ext cx="1244724" cy="553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4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306942" y="4556373"/>
            <a:ext cx="460098" cy="474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4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6434400" y="3163911"/>
            <a:ext cx="469583" cy="476698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14"/>
          <p:cNvSpPr/>
          <p:nvPr/>
        </p:nvSpPr>
        <p:spPr>
          <a:xfrm>
            <a:off x="5737610" y="3607287"/>
            <a:ext cx="1500732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pt-BR" sz="1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Segmentação semântica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4"/>
          <p:cNvSpPr/>
          <p:nvPr/>
        </p:nvSpPr>
        <p:spPr>
          <a:xfrm>
            <a:off x="5737610" y="4305467"/>
            <a:ext cx="156645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pt-BR" sz="1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Segmentação de instância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161;p14">
            <a:extLst>
              <a:ext uri="{FF2B5EF4-FFF2-40B4-BE49-F238E27FC236}">
                <a16:creationId xmlns:a16="http://schemas.microsoft.com/office/drawing/2014/main" id="{72EC11BD-4158-4D89-B1B0-AECE040E48EB}"/>
              </a:ext>
            </a:extLst>
          </p:cNvPr>
          <p:cNvSpPr/>
          <p:nvPr/>
        </p:nvSpPr>
        <p:spPr>
          <a:xfrm>
            <a:off x="488769" y="396391"/>
            <a:ext cx="8028894" cy="1862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0571E"/>
              </a:buClr>
              <a:buSzPts val="1200"/>
            </a:pPr>
            <a:r>
              <a:rPr lang="pt-BR" sz="2000" b="1" i="0" u="none" strike="noStrike" cap="none" dirty="0">
                <a:solidFill>
                  <a:schemeClr val="dk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Como é feito (técnicas e tecnologias empregadas):</a:t>
            </a:r>
            <a:endParaRPr sz="2000" b="1" i="0" u="none" strike="noStrike" cap="none" dirty="0">
              <a:solidFill>
                <a:schemeClr val="dk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540000" marR="0" lvl="2" indent="-285749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0571E"/>
              </a:buClr>
              <a:buSzPts val="1200"/>
              <a:buFont typeface="Noto Sans Symbols"/>
              <a:buChar char="▪"/>
            </a:pPr>
            <a:r>
              <a:rPr lang="pt-BR" sz="1600" b="0" i="0" u="none" strike="noStrike" cap="none" dirty="0">
                <a:solidFill>
                  <a:schemeClr val="dk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Solução baseada SR orbital (imagens de satélite gratuitas de média resolução) e </a:t>
            </a:r>
            <a:r>
              <a:rPr lang="pt-BR" sz="1600" b="0" i="0" u="none" strike="noStrike" cap="none" dirty="0" err="1">
                <a:solidFill>
                  <a:schemeClr val="dk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Deep</a:t>
            </a:r>
            <a:r>
              <a:rPr lang="pt-BR" sz="1600" b="0" i="0" u="none" strike="noStrike" cap="none" dirty="0">
                <a:solidFill>
                  <a:schemeClr val="dk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Learning (IA);</a:t>
            </a:r>
            <a:endParaRPr sz="1600" b="0" i="0" u="none" strike="noStrike" cap="none" dirty="0">
              <a:solidFill>
                <a:schemeClr val="dk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540000" marR="0" lvl="2" indent="-285749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0571E"/>
              </a:buClr>
              <a:buSzPts val="1200"/>
              <a:buFont typeface="Noto Sans Symbols"/>
              <a:buChar char="▪"/>
            </a:pPr>
            <a:r>
              <a:rPr lang="pt-BR" sz="1600" b="0" i="0" u="none" strike="noStrike" cap="none" dirty="0">
                <a:solidFill>
                  <a:schemeClr val="dk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Integração de RCN- redes neurais </a:t>
            </a:r>
            <a:r>
              <a:rPr lang="pt-BR" sz="1600" b="0" i="0" u="none" strike="noStrike" cap="none" dirty="0" err="1">
                <a:solidFill>
                  <a:schemeClr val="dk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convolucionais</a:t>
            </a:r>
            <a:r>
              <a:rPr lang="pt-BR" sz="1600" b="0" i="0" u="none" strike="noStrike" cap="none" dirty="0">
                <a:solidFill>
                  <a:schemeClr val="dk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, para segmentação semântica (classificação de imagens pixel-a-pixel), e algoritmos de pós-processamento, para segmentação de instância (delimitação dos talhões).</a:t>
            </a:r>
            <a:endParaRPr sz="1600" b="0" i="0" u="none" strike="noStrike" cap="none" dirty="0">
              <a:solidFill>
                <a:schemeClr val="dk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9399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oogle Shape;191;p26"/>
          <p:cNvGrpSpPr/>
          <p:nvPr/>
        </p:nvGrpSpPr>
        <p:grpSpPr>
          <a:xfrm>
            <a:off x="4211959" y="4374378"/>
            <a:ext cx="4896544" cy="728270"/>
            <a:chOff x="4211960" y="4291752"/>
            <a:chExt cx="4896544" cy="728270"/>
          </a:xfrm>
        </p:grpSpPr>
        <p:pic>
          <p:nvPicPr>
            <p:cNvPr id="192" name="Google Shape;192;p2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211960" y="4291752"/>
              <a:ext cx="2844316" cy="7282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3" name="Google Shape;193;p2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264188" y="4291752"/>
              <a:ext cx="2844316" cy="72827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4" name="Google Shape;194;p26"/>
          <p:cNvSpPr txBox="1">
            <a:spLocks noGrp="1"/>
          </p:cNvSpPr>
          <p:nvPr>
            <p:ph type="subTitle" idx="1"/>
          </p:nvPr>
        </p:nvSpPr>
        <p:spPr>
          <a:xfrm>
            <a:off x="539552" y="327672"/>
            <a:ext cx="8064896" cy="342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984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</a:pPr>
            <a:r>
              <a:rPr lang="pt-BR" sz="2000" b="1" dirty="0">
                <a:latin typeface="Arial"/>
                <a:ea typeface="Arial"/>
                <a:cs typeface="Arial"/>
                <a:sym typeface="Arial"/>
              </a:rPr>
              <a:t>Resultados</a:t>
            </a:r>
            <a:endParaRPr sz="1600" b="1" dirty="0"/>
          </a:p>
          <a:p>
            <a:pPr marL="457200" lvl="0" indent="-2984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</a:pPr>
            <a:r>
              <a:rPr lang="pt-BR" sz="1600" dirty="0">
                <a:latin typeface="Roboto"/>
                <a:ea typeface="Roboto"/>
                <a:cs typeface="Roboto"/>
                <a:sym typeface="Roboto"/>
              </a:rPr>
              <a:t> </a:t>
            </a:r>
            <a:endParaRPr sz="1600" b="1" dirty="0"/>
          </a:p>
        </p:txBody>
      </p:sp>
      <p:sp>
        <p:nvSpPr>
          <p:cNvPr id="195" name="Google Shape;195;p26"/>
          <p:cNvSpPr/>
          <p:nvPr/>
        </p:nvSpPr>
        <p:spPr>
          <a:xfrm>
            <a:off x="597250" y="851037"/>
            <a:ext cx="7821536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34250" marR="0" lvl="0" algn="l" rtl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90571E"/>
              </a:buClr>
              <a:buSzPts val="1200"/>
            </a:pPr>
            <a:r>
              <a:rPr lang="pt-BR" sz="200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Identificação da cultura plantada e delimitação dos talhões</a:t>
            </a:r>
            <a:endParaRPr sz="2000" b="0" i="0" u="none" strike="noStrike" cap="none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6" name="Google Shape;196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8855" y="1517207"/>
            <a:ext cx="3808614" cy="3292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21211" y="1516506"/>
            <a:ext cx="3806047" cy="3293232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6"/>
          <p:cNvSpPr/>
          <p:nvPr/>
        </p:nvSpPr>
        <p:spPr>
          <a:xfrm>
            <a:off x="755300" y="4743679"/>
            <a:ext cx="381216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Mapeamento automático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26"/>
          <p:cNvSpPr/>
          <p:nvPr/>
        </p:nvSpPr>
        <p:spPr>
          <a:xfrm>
            <a:off x="4621210" y="4736692"/>
            <a:ext cx="379757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Mapeamento manual (referência)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2827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5"/>
          <p:cNvSpPr txBox="1">
            <a:spLocks noGrp="1"/>
          </p:cNvSpPr>
          <p:nvPr>
            <p:ph type="subTitle" idx="1"/>
          </p:nvPr>
        </p:nvSpPr>
        <p:spPr>
          <a:xfrm>
            <a:off x="714450" y="537097"/>
            <a:ext cx="8248797" cy="611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984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</a:pPr>
            <a:r>
              <a:rPr lang="pt-BR" sz="2800" b="1" dirty="0">
                <a:latin typeface="Arial"/>
                <a:ea typeface="Arial"/>
                <a:cs typeface="Arial"/>
                <a:sym typeface="Arial"/>
              </a:rPr>
              <a:t>INTELIGENCIA ARTIFICIAL. O que propicia?</a:t>
            </a:r>
            <a:endParaRPr sz="1600" b="1" dirty="0"/>
          </a:p>
        </p:txBody>
      </p:sp>
      <p:pic>
        <p:nvPicPr>
          <p:cNvPr id="4" name="Google Shape;292;gd0a177a205_9_37">
            <a:extLst>
              <a:ext uri="{FF2B5EF4-FFF2-40B4-BE49-F238E27FC236}">
                <a16:creationId xmlns:a16="http://schemas.microsoft.com/office/drawing/2014/main" id="{3F048335-06F4-4AC3-AF3E-8134D6B06C5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219823"/>
            <a:ext cx="9144000" cy="1849958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5"/>
          <p:cNvSpPr txBox="1"/>
          <p:nvPr/>
        </p:nvSpPr>
        <p:spPr>
          <a:xfrm>
            <a:off x="714450" y="1577467"/>
            <a:ext cx="8064896" cy="1988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1430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</a:pPr>
            <a:r>
              <a:rPr lang="pt-BR" sz="24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Capacidade de processar grande volume de dados</a:t>
            </a:r>
          </a:p>
          <a:p>
            <a:pPr marL="11430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</a:pPr>
            <a:r>
              <a:rPr lang="pt-BR" sz="24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Rapidez na resposta</a:t>
            </a:r>
          </a:p>
          <a:p>
            <a:pPr marL="11430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</a:pPr>
            <a:r>
              <a:rPr lang="pt-BR" sz="24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Precisão no resultado</a:t>
            </a:r>
          </a:p>
          <a:p>
            <a:pPr marL="11430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</a:pPr>
            <a:r>
              <a:rPr lang="pt-BR" sz="24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Custo/benefício favorável</a:t>
            </a:r>
          </a:p>
          <a:p>
            <a:pPr marL="11430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</a:pPr>
            <a:endParaRPr lang="pt-BR" sz="1600" b="1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+mj-lt"/>
              <a:buAutoNum type="alphaLcPeriod"/>
            </a:pPr>
            <a:endParaRPr lang="pt-BR" sz="16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14300" marR="0" lvl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</a:pPr>
            <a:endParaRPr lang="pt-BR" sz="140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00050" marR="0" lvl="0" indent="-2857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 panose="020B0604020202020204" pitchFamily="34" charset="0"/>
              <a:buChar char="•"/>
            </a:pPr>
            <a:endParaRPr lang="pt-BR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endParaRPr sz="1400" b="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571500" marR="0" lvl="1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</a:pPr>
            <a:endParaRPr sz="1400" b="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571500" marR="0" lvl="1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</a:pPr>
            <a:endParaRPr sz="1400" b="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00050" marR="0" lvl="0" indent="-1714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endParaRPr sz="1400" b="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 Light"/>
              <a:buNone/>
            </a:pPr>
            <a:endParaRPr sz="1600" b="1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846120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gd0a177a205_9_37">
            <a:extLst>
              <a:ext uri="{FF2B5EF4-FFF2-40B4-BE49-F238E27FC236}">
                <a16:creationId xmlns:a16="http://schemas.microsoft.com/office/drawing/2014/main" id="{3F048335-06F4-4AC3-AF3E-8134D6B06C5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219823"/>
            <a:ext cx="9144000" cy="1849958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5"/>
          <p:cNvSpPr txBox="1"/>
          <p:nvPr/>
        </p:nvSpPr>
        <p:spPr>
          <a:xfrm>
            <a:off x="714450" y="1577467"/>
            <a:ext cx="8064896" cy="1988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1430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</a:pPr>
            <a:r>
              <a:rPr lang="pt-BR" sz="24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Capacidade de processar grande volume de dados</a:t>
            </a:r>
          </a:p>
          <a:p>
            <a:pPr marL="11430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</a:pPr>
            <a:r>
              <a:rPr lang="pt-BR" sz="24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Rapidez na resposta</a:t>
            </a:r>
          </a:p>
          <a:p>
            <a:pPr marL="11430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</a:pPr>
            <a:r>
              <a:rPr lang="pt-BR" sz="24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Precisão no resultado</a:t>
            </a:r>
          </a:p>
          <a:p>
            <a:pPr marL="11430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</a:pPr>
            <a:r>
              <a:rPr lang="pt-BR" sz="24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Custo/benefício favorável</a:t>
            </a:r>
          </a:p>
          <a:p>
            <a:pPr marL="11430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</a:pPr>
            <a:endParaRPr lang="pt-BR" sz="1600" b="1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+mj-lt"/>
              <a:buAutoNum type="alphaLcPeriod"/>
            </a:pPr>
            <a:endParaRPr lang="pt-BR" sz="16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14300" marR="0" lvl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</a:pPr>
            <a:endParaRPr lang="pt-BR" sz="140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00050" marR="0" lvl="0" indent="-2857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 panose="020B0604020202020204" pitchFamily="34" charset="0"/>
              <a:buChar char="•"/>
            </a:pPr>
            <a:endParaRPr lang="pt-BR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endParaRPr sz="1400" b="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571500" marR="0" lvl="1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</a:pPr>
            <a:endParaRPr sz="1400" b="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571500" marR="0" lvl="1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</a:pPr>
            <a:endParaRPr sz="1400" b="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00050" marR="0" lvl="0" indent="-1714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endParaRPr sz="1400" b="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 Light"/>
              <a:buNone/>
            </a:pPr>
            <a:endParaRPr sz="1600" b="1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" name="Google Shape;263;p4">
            <a:extLst>
              <a:ext uri="{FF2B5EF4-FFF2-40B4-BE49-F238E27FC236}">
                <a16:creationId xmlns:a16="http://schemas.microsoft.com/office/drawing/2014/main" id="{C5EA4508-AC2E-4DB3-918E-0F93877BE3F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51464" y="2459315"/>
            <a:ext cx="1427882" cy="91558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88;p5">
            <a:extLst>
              <a:ext uri="{FF2B5EF4-FFF2-40B4-BE49-F238E27FC236}">
                <a16:creationId xmlns:a16="http://schemas.microsoft.com/office/drawing/2014/main" id="{FC8F26CD-99CC-47D0-874D-6B6F356E58A5}"/>
              </a:ext>
            </a:extLst>
          </p:cNvPr>
          <p:cNvSpPr txBox="1"/>
          <p:nvPr/>
        </p:nvSpPr>
        <p:spPr>
          <a:xfrm>
            <a:off x="714450" y="3738287"/>
            <a:ext cx="8064896" cy="1988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Wingdings" panose="05000000000000000000" pitchFamily="2" charset="2"/>
              <a:buChar char="Ø"/>
            </a:pPr>
            <a:r>
              <a:rPr lang="pt-BR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milhares de talhões processados em horas</a:t>
            </a:r>
          </a:p>
          <a:p>
            <a:pPr marL="457200" marR="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Wingdings" panose="05000000000000000000" pitchFamily="2" charset="2"/>
              <a:buChar char="Ø"/>
            </a:pPr>
            <a:r>
              <a:rPr lang="pt-BR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uma fazenda processada em minutos</a:t>
            </a:r>
          </a:p>
          <a:p>
            <a:pPr marL="457200" marR="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Wingdings" panose="05000000000000000000" pitchFamily="2" charset="2"/>
              <a:buChar char="Ø"/>
            </a:pPr>
            <a:r>
              <a:rPr lang="pt-BR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uma região agrícola processada em um dia</a:t>
            </a:r>
          </a:p>
          <a:p>
            <a:pPr marL="457200" marR="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+mj-lt"/>
              <a:buAutoNum type="alphaLcPeriod"/>
            </a:pPr>
            <a:endParaRPr lang="pt-BR" sz="16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14300" marR="0" lvl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</a:pPr>
            <a:endParaRPr lang="pt-BR" sz="140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00050" marR="0" lvl="0" indent="-2857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 panose="020B0604020202020204" pitchFamily="34" charset="0"/>
              <a:buChar char="•"/>
            </a:pPr>
            <a:endParaRPr lang="pt-BR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endParaRPr sz="1400" b="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571500" marR="0" lvl="1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</a:pPr>
            <a:endParaRPr sz="1400" b="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571500" marR="0" lvl="1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</a:pPr>
            <a:endParaRPr sz="1400" b="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00050" marR="0" lvl="0" indent="-1714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endParaRPr sz="1400" b="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 Light"/>
              <a:buNone/>
            </a:pPr>
            <a:endParaRPr sz="1600" b="1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" name="Google Shape;87;p5">
            <a:extLst>
              <a:ext uri="{FF2B5EF4-FFF2-40B4-BE49-F238E27FC236}">
                <a16:creationId xmlns:a16="http://schemas.microsoft.com/office/drawing/2014/main" id="{8522F138-F18B-4D8A-AF8D-F291F72FC39B}"/>
              </a:ext>
            </a:extLst>
          </p:cNvPr>
          <p:cNvSpPr txBox="1">
            <a:spLocks/>
          </p:cNvSpPr>
          <p:nvPr/>
        </p:nvSpPr>
        <p:spPr>
          <a:xfrm>
            <a:off x="714450" y="537097"/>
            <a:ext cx="8248797" cy="611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984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 Light"/>
              <a:buNone/>
              <a:defRPr sz="13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984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1371600" marR="0" lvl="2" indent="-2984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1828800" marR="0" lvl="3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2286000" marR="0" lvl="4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2743200" marR="0" lvl="5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200400" marR="0" lvl="6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657600" marR="0" lvl="7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4114800" marR="0" lvl="8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r>
              <a:rPr lang="pt-BR" sz="2800" b="1">
                <a:latin typeface="Arial"/>
                <a:ea typeface="Arial"/>
                <a:cs typeface="Arial"/>
                <a:sym typeface="Arial"/>
              </a:rPr>
              <a:t>INTELIGENCIA ARTIFICIAL. O que propicia?</a:t>
            </a:r>
            <a:endParaRPr lang="pt-BR" sz="1600" b="1" dirty="0"/>
          </a:p>
        </p:txBody>
      </p:sp>
    </p:spTree>
    <p:extLst>
      <p:ext uri="{BB962C8B-B14F-4D97-AF65-F5344CB8AC3E}">
        <p14:creationId xmlns:p14="http://schemas.microsoft.com/office/powerpoint/2010/main" val="356855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d0a177a205_9_45"/>
          <p:cNvSpPr txBox="1"/>
          <p:nvPr/>
        </p:nvSpPr>
        <p:spPr>
          <a:xfrm>
            <a:off x="1265904" y="1155450"/>
            <a:ext cx="6612821" cy="14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</a:pPr>
            <a:r>
              <a:rPr lang="pt-BR" sz="40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APLICAÇÃO – Plataforma de acesso a serviços</a:t>
            </a:r>
            <a:endParaRPr sz="1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0" name="Google Shape;270;gd0a177a205_9_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2112999"/>
            <a:ext cx="9144001" cy="30404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4746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5"/>
          <p:cNvSpPr txBox="1">
            <a:spLocks noGrp="1"/>
          </p:cNvSpPr>
          <p:nvPr>
            <p:ph type="subTitle" idx="1"/>
          </p:nvPr>
        </p:nvSpPr>
        <p:spPr>
          <a:xfrm>
            <a:off x="550185" y="391468"/>
            <a:ext cx="8064896" cy="342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984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</a:pPr>
            <a:r>
              <a:rPr lang="pt-BR" sz="2800" dirty="0">
                <a:latin typeface="+mj-lt"/>
              </a:rPr>
              <a:t>Quais respostas o mercado agro procura?</a:t>
            </a:r>
            <a:endParaRPr sz="2800" dirty="0">
              <a:latin typeface="+mj-lt"/>
            </a:endParaRPr>
          </a:p>
        </p:txBody>
      </p:sp>
      <p:sp>
        <p:nvSpPr>
          <p:cNvPr id="4" name="Google Shape;88;p5">
            <a:extLst>
              <a:ext uri="{FF2B5EF4-FFF2-40B4-BE49-F238E27FC236}">
                <a16:creationId xmlns:a16="http://schemas.microsoft.com/office/drawing/2014/main" id="{1B67E916-47CA-437E-B204-095A098A49BE}"/>
              </a:ext>
            </a:extLst>
          </p:cNvPr>
          <p:cNvSpPr txBox="1"/>
          <p:nvPr/>
        </p:nvSpPr>
        <p:spPr>
          <a:xfrm>
            <a:off x="425303" y="1048843"/>
            <a:ext cx="8189778" cy="3852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1430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 Light"/>
              <a:buNone/>
            </a:pPr>
            <a:endParaRPr lang="pt-BR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 Light"/>
              <a:buAutoNum type="arabicPeriod"/>
            </a:pPr>
            <a:r>
              <a:rPr lang="pt-BR" sz="1600" b="1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Área.</a:t>
            </a:r>
            <a:r>
              <a:rPr lang="pt-BR" sz="16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Qual a área plantada nesta safra? Qual a área plantada na safra passada? Qual a área plantada de milho nesta fazenda até o mês de abril? Qual a área colhida de milho no mês de maio? Qual a área plantada acumulada até uma determinada data em uma safra? Qual a área colhida acumulada até uma determinada data em uma safra?</a:t>
            </a:r>
            <a:endParaRPr lang="pt-BR" sz="1600" dirty="0">
              <a:solidFill>
                <a:srgbClr val="0070C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 Light"/>
              <a:buAutoNum type="arabicPeriod"/>
            </a:pPr>
            <a:endParaRPr lang="pt-BR" sz="16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 Light"/>
              <a:buAutoNum type="arabicPeriod"/>
            </a:pPr>
            <a:r>
              <a:rPr lang="pt-BR" sz="1600" b="1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Tempo.</a:t>
            </a:r>
            <a:r>
              <a:rPr lang="pt-BR" sz="16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Qual a data de plantio em um determinado talhão? A área foi plantada dentro do limite estabelecido pelo ZARC? Emissão de alertas de senescência do cultivar em determinado talhão.</a:t>
            </a:r>
            <a:endParaRPr lang="pt-BR" sz="1600" dirty="0">
              <a:solidFill>
                <a:srgbClr val="0070C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 Light"/>
              <a:buAutoNum type="arabicPeriod"/>
            </a:pPr>
            <a:endParaRPr lang="pt-BR" sz="16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 Light"/>
              <a:buAutoNum type="arabicPeriod"/>
            </a:pPr>
            <a:r>
              <a:rPr lang="pt-BR" sz="1600" b="1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Performance</a:t>
            </a:r>
            <a:r>
              <a:rPr lang="pt-BR" sz="16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. Responde a perguntas como qual é a produtividade do talhão? Qual é a produção estimada da fazenda? </a:t>
            </a:r>
            <a:endParaRPr lang="pt-BR" sz="1600" dirty="0">
              <a:solidFill>
                <a:srgbClr val="0070C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 Light"/>
              <a:buAutoNum type="arabicPeriod"/>
            </a:pPr>
            <a:endParaRPr lang="pt-BR" sz="13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14300" marR="0" lvl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</a:pPr>
            <a:endParaRPr lang="pt-BR" sz="140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00050" marR="0" lvl="0" indent="-2857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 panose="020B0604020202020204" pitchFamily="34" charset="0"/>
              <a:buChar char="•"/>
            </a:pPr>
            <a:endParaRPr lang="pt-BR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571500" marR="0" lvl="1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</a:pPr>
            <a:endParaRPr sz="1400" b="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571500" marR="0" lvl="1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</a:pPr>
            <a:endParaRPr sz="1400" b="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00050" marR="0" lvl="0" indent="-1714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endParaRPr sz="1400" b="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 Light"/>
              <a:buNone/>
            </a:pPr>
            <a:endParaRPr sz="1600" b="1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178717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8;p5">
            <a:extLst>
              <a:ext uri="{FF2B5EF4-FFF2-40B4-BE49-F238E27FC236}">
                <a16:creationId xmlns:a16="http://schemas.microsoft.com/office/drawing/2014/main" id="{1B67E916-47CA-437E-B204-095A098A49BE}"/>
              </a:ext>
            </a:extLst>
          </p:cNvPr>
          <p:cNvSpPr txBox="1"/>
          <p:nvPr/>
        </p:nvSpPr>
        <p:spPr>
          <a:xfrm>
            <a:off x="566729" y="160561"/>
            <a:ext cx="8064896" cy="1435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1430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 Light"/>
              <a:buNone/>
            </a:pPr>
            <a:endParaRPr lang="pt-BR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1430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 Light"/>
              <a:buNone/>
            </a:pPr>
            <a:r>
              <a:rPr lang="pt-BR" sz="1400" b="1" i="0" u="none" strike="noStrike" cap="none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Dada uma cultura (soja ou milho), uma área de interesse, uma data (decêndio, mês, ano/safra), qual a área plantada de soja ou de milho no local?</a:t>
            </a:r>
          </a:p>
          <a:p>
            <a:pPr marL="11430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 Light"/>
              <a:buNone/>
            </a:pPr>
            <a:endParaRPr lang="pt-BR" b="1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1430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 Light"/>
              <a:buNone/>
            </a:pPr>
            <a:endParaRPr lang="pt-BR" sz="1400" b="1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1430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 Light"/>
              <a:buNone/>
            </a:pPr>
            <a:endParaRPr lang="pt-BR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1430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 Light"/>
              <a:buNone/>
            </a:pPr>
            <a:endParaRPr lang="pt-BR" sz="140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1430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 Light"/>
              <a:buNone/>
            </a:pPr>
            <a:endParaRPr lang="pt-BR" sz="140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14300" marR="0" lvl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</a:pPr>
            <a:endParaRPr lang="pt-BR" sz="140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00050" marR="0" lvl="0" indent="-2857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 panose="020B0604020202020204" pitchFamily="34" charset="0"/>
              <a:buChar char="•"/>
            </a:pPr>
            <a:endParaRPr lang="pt-BR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571500" marR="0" lvl="1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</a:pPr>
            <a:endParaRPr sz="1400" b="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571500" marR="0" lvl="1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</a:pPr>
            <a:endParaRPr sz="1400" b="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00050" marR="0" lvl="0" indent="-1714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endParaRPr sz="1400" b="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 Light"/>
              <a:buNone/>
            </a:pPr>
            <a:endParaRPr sz="1600" b="1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" name="Google Shape;196;p26">
            <a:extLst>
              <a:ext uri="{FF2B5EF4-FFF2-40B4-BE49-F238E27FC236}">
                <a16:creationId xmlns:a16="http://schemas.microsoft.com/office/drawing/2014/main" id="{FDCD8655-FDB2-45C6-AB7B-420C7AB343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65309" y="1595798"/>
            <a:ext cx="2275367" cy="21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eta: para a Direita 1">
            <a:extLst>
              <a:ext uri="{FF2B5EF4-FFF2-40B4-BE49-F238E27FC236}">
                <a16:creationId xmlns:a16="http://schemas.microsoft.com/office/drawing/2014/main" id="{872ABE21-76DC-4FA9-8EB7-DD5301699EA3}"/>
              </a:ext>
            </a:extLst>
          </p:cNvPr>
          <p:cNvSpPr/>
          <p:nvPr/>
        </p:nvSpPr>
        <p:spPr>
          <a:xfrm flipV="1">
            <a:off x="5793738" y="1724475"/>
            <a:ext cx="808074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9FEB0B1-39A1-4454-8949-19226EB3F6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350" y="1036851"/>
            <a:ext cx="4182650" cy="4023527"/>
          </a:xfrm>
          <a:prstGeom prst="rect">
            <a:avLst/>
          </a:prstGeom>
        </p:spPr>
      </p:pic>
      <p:sp>
        <p:nvSpPr>
          <p:cNvPr id="7" name="Seta: para a Direita 6">
            <a:extLst>
              <a:ext uri="{FF2B5EF4-FFF2-40B4-BE49-F238E27FC236}">
                <a16:creationId xmlns:a16="http://schemas.microsoft.com/office/drawing/2014/main" id="{0AC6347E-4D0A-449E-B4A2-B11295D55BEC}"/>
              </a:ext>
            </a:extLst>
          </p:cNvPr>
          <p:cNvSpPr/>
          <p:nvPr/>
        </p:nvSpPr>
        <p:spPr>
          <a:xfrm rot="10800000">
            <a:off x="4635497" y="2865425"/>
            <a:ext cx="808074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Google Shape;88;p5">
            <a:extLst>
              <a:ext uri="{FF2B5EF4-FFF2-40B4-BE49-F238E27FC236}">
                <a16:creationId xmlns:a16="http://schemas.microsoft.com/office/drawing/2014/main" id="{65FF51C4-5FD4-4EDC-B03E-1CA360ED07E0}"/>
              </a:ext>
            </a:extLst>
          </p:cNvPr>
          <p:cNvSpPr txBox="1"/>
          <p:nvPr/>
        </p:nvSpPr>
        <p:spPr>
          <a:xfrm>
            <a:off x="4560742" y="2923851"/>
            <a:ext cx="1765658" cy="89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1430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 Light"/>
              <a:buNone/>
            </a:pPr>
            <a:endParaRPr lang="pt-BR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1430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 Light"/>
              <a:buNone/>
            </a:pPr>
            <a:r>
              <a:rPr lang="pt-BR" sz="1400" i="0" u="none" strike="noStrike" cap="none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Interface de consulta</a:t>
            </a:r>
          </a:p>
          <a:p>
            <a:pPr marL="400050" marR="0" lvl="0" indent="-2857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 panose="020B0604020202020204" pitchFamily="34" charset="0"/>
              <a:buChar char="•"/>
            </a:pPr>
            <a:endParaRPr lang="pt-BR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571500" marR="0" lvl="1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</a:pPr>
            <a:endParaRPr sz="1400" b="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571500" marR="0" lvl="1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</a:pPr>
            <a:endParaRPr sz="1400" b="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00050" marR="0" lvl="0" indent="-1714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endParaRPr sz="1400" b="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 Light"/>
              <a:buNone/>
            </a:pPr>
            <a:endParaRPr sz="1600" b="1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0599195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"/>
          <p:cNvSpPr/>
          <p:nvPr/>
        </p:nvSpPr>
        <p:spPr>
          <a:xfrm>
            <a:off x="686282" y="1403946"/>
            <a:ext cx="7771435" cy="2778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0571E"/>
              </a:buClr>
              <a:buSzPts val="1400"/>
              <a:buFont typeface="Noto Sans Symbols"/>
              <a:buChar char="❑"/>
            </a:pPr>
            <a:r>
              <a:rPr lang="pt-BR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Plataforma de acesso a serviços, estruturada em arquitetura Google Cloud</a:t>
            </a:r>
            <a:endParaRPr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0571E"/>
              </a:buClr>
              <a:buSzPts val="1400"/>
              <a:buFont typeface="Noto Sans Symbols"/>
              <a:buChar char="❑"/>
            </a:pPr>
            <a:r>
              <a:rPr lang="pt-BR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Permite a requisição (consultas ao sistema) diretamente em interface do sistema ou através de APIs</a:t>
            </a:r>
            <a:endParaRPr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0571E"/>
              </a:buClr>
              <a:buSzPts val="1400"/>
              <a:buFont typeface="Noto Sans Symbols"/>
              <a:buChar char="❑"/>
            </a:pPr>
            <a:r>
              <a:rPr lang="pt-BR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Resultados extremamente rápidos</a:t>
            </a:r>
            <a:endParaRPr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0571E"/>
              </a:buClr>
              <a:buSzPts val="1400"/>
              <a:buFont typeface="Noto Sans Symbols"/>
              <a:buChar char="❑"/>
            </a:pPr>
            <a:r>
              <a:rPr lang="pt-BR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Resultados em forma gráfica com o desenho dos talhões da cultura dentro da área de interesse requisitada e resultados tabulares</a:t>
            </a:r>
            <a:endParaRPr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0571E"/>
              </a:buClr>
              <a:buSzPts val="1400"/>
              <a:buFont typeface="Noto Sans Symbols"/>
              <a:buChar char="❑"/>
            </a:pPr>
            <a:r>
              <a:rPr lang="pt-BR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Processamento em fila, com possibilidade de inserir diversas requisições ao mesmo tempo</a:t>
            </a:r>
            <a:endParaRPr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0571E"/>
              </a:buClr>
              <a:buSzPts val="1400"/>
              <a:buFont typeface="Noto Sans Symbols"/>
              <a:buChar char="❑"/>
            </a:pPr>
            <a:r>
              <a:rPr lang="pt-BR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Arquitetura escalável para atender a aumento sazonal de demandas</a:t>
            </a:r>
            <a:endParaRPr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0571E"/>
              </a:buClr>
              <a:buSzPts val="1400"/>
              <a:buFont typeface="Noto Sans Symbols"/>
              <a:buChar char="❑"/>
            </a:pPr>
            <a:r>
              <a:rPr lang="pt-BR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Facilidade de integração via API </a:t>
            </a:r>
            <a:r>
              <a:rPr lang="pt-BR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para compor as soluções de outros players de mercado </a:t>
            </a:r>
            <a:endParaRPr sz="1200" b="0" i="0" u="none" strike="noStrike" cap="none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3" name="Google Shape;26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27978" y="143415"/>
            <a:ext cx="1427882" cy="915588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4"/>
          <p:cNvSpPr txBox="1"/>
          <p:nvPr/>
        </p:nvSpPr>
        <p:spPr>
          <a:xfrm>
            <a:off x="792448" y="593990"/>
            <a:ext cx="6522752" cy="330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</a:pPr>
            <a:r>
              <a:rPr lang="pt-BR" sz="3200" b="0" i="0" u="none" strike="noStrike" cap="none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Plataforma de acesso a serviços</a:t>
            </a: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820"/>
            <a:ext cx="9143999" cy="5146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7953" y="636474"/>
            <a:ext cx="2907627" cy="6275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207;p34">
            <a:extLst>
              <a:ext uri="{FF2B5EF4-FFF2-40B4-BE49-F238E27FC236}">
                <a16:creationId xmlns:a16="http://schemas.microsoft.com/office/drawing/2014/main" id="{DF14137F-11C0-4A58-B295-094C691ACA91}"/>
              </a:ext>
            </a:extLst>
          </p:cNvPr>
          <p:cNvSpPr txBox="1">
            <a:spLocks/>
          </p:cNvSpPr>
          <p:nvPr/>
        </p:nvSpPr>
        <p:spPr>
          <a:xfrm>
            <a:off x="607953" y="2714048"/>
            <a:ext cx="4343700" cy="1462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9845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Barlow Light"/>
              <a:buChar char="▸"/>
              <a:defRPr sz="13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914400" marR="0" lvl="1" indent="-29845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Barlow Light"/>
              <a:buChar char="▹"/>
              <a:defRPr sz="13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1371600" marR="0" lvl="2" indent="-29845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Barlow Light"/>
              <a:buChar char="▹"/>
              <a:defRPr sz="13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1828800" marR="0" lvl="3" indent="-31115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Barlow Light"/>
              <a:buChar char="▹"/>
              <a:defRPr sz="13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2286000" marR="0" lvl="4" indent="-31115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Barlow Light"/>
              <a:buChar char="▹"/>
              <a:defRPr sz="13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2743200" marR="0" lvl="5" indent="-31115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Barlow Light"/>
              <a:buChar char="▹"/>
              <a:defRPr sz="13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200400" marR="0" lvl="6" indent="-31115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Barlow Light"/>
              <a:buChar char="▹"/>
              <a:defRPr sz="13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657600" marR="0" lvl="7" indent="-31115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Barlow Light"/>
              <a:buChar char="▹"/>
              <a:defRPr sz="13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4114800" marR="0" lvl="8" indent="-31115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Barlow Light"/>
              <a:buChar char="▹"/>
              <a:defRPr sz="13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marL="0" indent="0">
              <a:buClr>
                <a:schemeClr val="dk1"/>
              </a:buClr>
              <a:buFont typeface="Arial"/>
              <a:buNone/>
            </a:pPr>
            <a:r>
              <a:rPr lang="pt-BR" sz="2000" b="1" dirty="0">
                <a:latin typeface="Abel" panose="020B0604020202020204" charset="0"/>
                <a:ea typeface="Roboto Lt" pitchFamily="2" charset="0"/>
                <a:cs typeface="Abel" panose="020B0604020202020204" charset="0"/>
              </a:rPr>
              <a:t>Meus contatos: </a:t>
            </a:r>
          </a:p>
          <a:p>
            <a:pPr marL="0" indent="0">
              <a:buClr>
                <a:schemeClr val="dk1"/>
              </a:buClr>
              <a:buFont typeface="Arial"/>
              <a:buNone/>
            </a:pPr>
            <a:endParaRPr lang="pt-BR" sz="2000" b="1" dirty="0">
              <a:latin typeface="Abel" panose="020B0604020202020204" charset="0"/>
              <a:ea typeface="Roboto Lt" pitchFamily="2" charset="0"/>
              <a:cs typeface="Abel" panose="020B0604020202020204" charset="0"/>
            </a:endParaRPr>
          </a:p>
          <a:p>
            <a:pPr indent="-342900">
              <a:buSzPts val="1800"/>
            </a:pPr>
            <a:r>
              <a:rPr lang="pt-BR" sz="1800" dirty="0">
                <a:latin typeface="Abel" panose="020B0604020202020204" charset="0"/>
                <a:ea typeface="Roboto Lt" pitchFamily="2" charset="0"/>
                <a:cs typeface="Abel" panose="020B0604020202020204" charset="0"/>
              </a:rPr>
              <a:t>Izabel Cecarelli</a:t>
            </a:r>
          </a:p>
          <a:p>
            <a:pPr indent="-342900">
              <a:buSzPts val="1800"/>
            </a:pPr>
            <a:r>
              <a:rPr lang="pt-BR" sz="1800" dirty="0">
                <a:latin typeface="Abel" panose="020B0604020202020204" charset="0"/>
                <a:ea typeface="Roboto Lt" pitchFamily="2" charset="0"/>
                <a:cs typeface="Abel" panose="020B0604020202020204" charset="0"/>
              </a:rPr>
              <a:t>12 99126 4776</a:t>
            </a:r>
          </a:p>
          <a:p>
            <a:pPr indent="-342900">
              <a:buSzPts val="1800"/>
            </a:pPr>
            <a:r>
              <a:rPr lang="pt-BR" sz="1800" dirty="0">
                <a:latin typeface="Abel" panose="020B0604020202020204" charset="0"/>
                <a:ea typeface="Roboto Lt" pitchFamily="2" charset="0"/>
                <a:cs typeface="Abel" panose="020B0604020202020204" charset="0"/>
                <a:hlinkClick r:id="rId5"/>
              </a:rPr>
              <a:t>izabel.cecarelli@geoambiente.com.br</a:t>
            </a:r>
            <a:endParaRPr lang="pt-BR" sz="1800" dirty="0">
              <a:latin typeface="Abel" panose="020B0604020202020204" charset="0"/>
              <a:ea typeface="Roboto Lt" pitchFamily="2" charset="0"/>
              <a:cs typeface="Abel" panose="020B0604020202020204" charset="0"/>
            </a:endParaRPr>
          </a:p>
          <a:p>
            <a:pPr indent="-342900">
              <a:buSzPts val="1800"/>
            </a:pPr>
            <a:endParaRPr lang="pt-BR" sz="1800" dirty="0">
              <a:latin typeface="Abel" panose="020B0604020202020204" charset="0"/>
              <a:ea typeface="Roboto Lt" pitchFamily="2" charset="0"/>
              <a:cs typeface="Abel" panose="020B0604020202020204" charset="0"/>
            </a:endParaRPr>
          </a:p>
          <a:p>
            <a:pPr indent="-342900">
              <a:buSzPts val="1800"/>
            </a:pPr>
            <a:endParaRPr lang="pt-BR" dirty="0">
              <a:latin typeface="Roboto Lt" pitchFamily="2" charset="0"/>
              <a:ea typeface="Roboto Lt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oler template">
  <a:themeElements>
    <a:clrScheme name="Viagem">
      <a:dk1>
        <a:srgbClr val="000000"/>
      </a:dk1>
      <a:lt1>
        <a:srgbClr val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1091</Words>
  <Application>Microsoft Office PowerPoint</Application>
  <PresentationFormat>Apresentação na tela (16:9)</PresentationFormat>
  <Paragraphs>188</Paragraphs>
  <Slides>17</Slides>
  <Notes>17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9" baseType="lpstr">
      <vt:lpstr>Roboto</vt:lpstr>
      <vt:lpstr>Wingdings</vt:lpstr>
      <vt:lpstr>Lato</vt:lpstr>
      <vt:lpstr>Abel</vt:lpstr>
      <vt:lpstr>Noto Sans Symbols</vt:lpstr>
      <vt:lpstr>Raleway Thin</vt:lpstr>
      <vt:lpstr>Google Sans Medium</vt:lpstr>
      <vt:lpstr>Calibri</vt:lpstr>
      <vt:lpstr>Arial</vt:lpstr>
      <vt:lpstr>Roboto Lt</vt:lpstr>
      <vt:lpstr>Barlow Light</vt:lpstr>
      <vt:lpstr>Gaoler template</vt:lpstr>
      <vt:lpstr>OLÁ!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cp:lastModifiedBy>Izabel Cecarelli</cp:lastModifiedBy>
  <cp:revision>28</cp:revision>
  <dcterms:modified xsi:type="dcterms:W3CDTF">2021-06-21T18:49:46Z</dcterms:modified>
</cp:coreProperties>
</file>