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65" r:id="rId5"/>
    <p:sldId id="1150" r:id="rId6"/>
    <p:sldId id="4213" r:id="rId7"/>
    <p:sldId id="4206" r:id="rId8"/>
    <p:sldId id="4207" r:id="rId9"/>
    <p:sldId id="4208" r:id="rId10"/>
    <p:sldId id="4209" r:id="rId11"/>
    <p:sldId id="4126" r:id="rId12"/>
    <p:sldId id="4139" r:id="rId13"/>
    <p:sldId id="4195" r:id="rId14"/>
    <p:sldId id="4197" r:id="rId15"/>
    <p:sldId id="4200" r:id="rId16"/>
    <p:sldId id="4201" r:id="rId17"/>
    <p:sldId id="4154" r:id="rId18"/>
    <p:sldId id="4219" r:id="rId19"/>
    <p:sldId id="4156" r:id="rId20"/>
    <p:sldId id="4157" r:id="rId21"/>
    <p:sldId id="4202" r:id="rId22"/>
    <p:sldId id="4159" r:id="rId23"/>
    <p:sldId id="4203" r:id="rId24"/>
    <p:sldId id="4218" r:id="rId25"/>
    <p:sldId id="4220" r:id="rId26"/>
    <p:sldId id="4217" r:id="rId27"/>
    <p:sldId id="4215" r:id="rId28"/>
    <p:sldId id="4216" r:id="rId29"/>
    <p:sldId id="4211" r:id="rId30"/>
    <p:sldId id="4178" r:id="rId31"/>
    <p:sldId id="4212" r:id="rId32"/>
    <p:sldId id="4221" r:id="rId33"/>
    <p:sldId id="4222" r:id="rId34"/>
    <p:sldId id="310" r:id="rId35"/>
    <p:sldId id="271" r:id="rId36"/>
  </p:sldIdLst>
  <p:sldSz cx="12192000" cy="6858000"/>
  <p:notesSz cx="6858000" cy="9144000"/>
  <p:embeddedFontLst>
    <p:embeddedFont>
      <p:font typeface="Arial Black" panose="020B0A04020102020204" pitchFamily="34" charset="0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Montserrat" panose="00000500000000000000" pitchFamily="50" charset="0"/>
      <p:regular r:id="rId44"/>
      <p:bold r:id="rId45"/>
      <p:italic r:id="rId46"/>
      <p:boldItalic r:id="rId47"/>
    </p:embeddedFont>
    <p:embeddedFont>
      <p:font typeface="Montserrat ExtraBold" panose="00000900000000000000" pitchFamily="50" charset="0"/>
      <p:bold r:id="rId48"/>
      <p:boldItalic r:id="rId49"/>
    </p:embeddedFont>
    <p:embeddedFont>
      <p:font typeface="Montserrat Medium" panose="00000600000000000000" pitchFamily="50" charset="0"/>
      <p:regular r:id="rId50"/>
    </p:embeddedFont>
    <p:embeddedFont>
      <p:font typeface="Roboto" panose="02000000000000000000" pitchFamily="2" charset="0"/>
      <p:regular r:id="rId51"/>
      <p:bold r:id="rId52"/>
    </p:embeddedFont>
    <p:embeddedFont>
      <p:font typeface="Segoe UI" panose="020B0502040204020203" pitchFamily="34" charset="0"/>
      <p:regular r:id="rId53"/>
      <p:bold r:id="rId54"/>
      <p:italic r:id="rId55"/>
      <p:boldItalic r:id="rId56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36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ilherme Philip Dias Rodrigues" initials="GPDR" lastIdx="4" clrIdx="0">
    <p:extLst>
      <p:ext uri="{19B8F6BF-5375-455C-9EA6-DF929625EA0E}">
        <p15:presenceInfo xmlns:p15="http://schemas.microsoft.com/office/powerpoint/2012/main" userId="S-1-5-21-1721945522-2996019352-1923488138-272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F8"/>
    <a:srgbClr val="3B8AFF"/>
    <a:srgbClr val="0047B0"/>
    <a:srgbClr val="D88D00"/>
    <a:srgbClr val="002963"/>
    <a:srgbClr val="FFD966"/>
    <a:srgbClr val="00823B"/>
    <a:srgbClr val="3C3F43"/>
    <a:srgbClr val="F57617"/>
    <a:srgbClr val="217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6357" autoAdjust="0"/>
  </p:normalViewPr>
  <p:slideViewPr>
    <p:cSldViewPr snapToGrid="0" showGuides="1">
      <p:cViewPr>
        <p:scale>
          <a:sx n="50" d="100"/>
          <a:sy n="50" d="100"/>
        </p:scale>
        <p:origin x="2556" y="1248"/>
      </p:cViewPr>
      <p:guideLst>
        <p:guide orient="horz" pos="1230"/>
        <p:guide pos="36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4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1.fntdata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0996B7-5B35-401A-BF36-E395311C313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19BC1B5-9014-41C8-ABD6-2A3634A2351D}">
      <dgm:prSet phldrT="[Texto]" custT="1"/>
      <dgm:spPr>
        <a:solidFill>
          <a:srgbClr val="E2A900"/>
        </a:solidFill>
        <a:ln>
          <a:noFill/>
        </a:ln>
      </dgm:spPr>
      <dgm:t>
        <a:bodyPr/>
        <a:lstStyle/>
        <a:p>
          <a:r>
            <a:rPr lang="pt-BR" sz="1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Etapa 1</a:t>
          </a:r>
          <a:br>
            <a:rPr lang="pt-BR" sz="11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050" kern="1200" dirty="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100" kern="1200" dirty="0">
              <a:latin typeface="Arial" panose="020B0604020202020204" pitchFamily="34" charset="0"/>
              <a:cs typeface="Arial" panose="020B0604020202020204" pitchFamily="34" charset="0"/>
            </a:rPr>
            <a:t> em 2 dias</a:t>
          </a:r>
        </a:p>
      </dgm:t>
    </dgm:pt>
    <dgm:pt modelId="{304CCC53-AAD4-4387-9510-EE0721199BEE}" type="parTrans" cxnId="{59E2D51A-CD8D-4AE6-A5D6-34D96E9C7E59}">
      <dgm:prSet/>
      <dgm:spPr/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EAE8F1-C9B3-4BC3-8DE2-BB07AC349018}" type="sibTrans" cxnId="{59E2D51A-CD8D-4AE6-A5D6-34D96E9C7E59}">
      <dgm:prSet custT="1"/>
      <dgm:spPr>
        <a:solidFill>
          <a:srgbClr val="232B69"/>
        </a:solidFill>
        <a:ln>
          <a:noFill/>
        </a:ln>
      </dgm:spPr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DA4268-32FA-46DD-9B91-55FF1F4A0A7C}">
      <dgm:prSet phldrT="[Texto]" custT="1"/>
      <dgm:spPr>
        <a:solidFill>
          <a:srgbClr val="E2A900"/>
        </a:solidFill>
        <a:ln>
          <a:noFill/>
        </a:ln>
      </dgm:spPr>
      <dgm:t>
        <a:bodyPr/>
        <a:lstStyle/>
        <a:p>
          <a:r>
            <a:rPr lang="pt-BR" sz="1100" b="1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Etapa 2</a:t>
          </a:r>
          <a:b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  <a:t>Execução em 4 dias</a:t>
          </a:r>
        </a:p>
      </dgm:t>
    </dgm:pt>
    <dgm:pt modelId="{7892D9ED-A95E-48D6-B017-BAFE0E122A65}" type="parTrans" cxnId="{967CF38B-7166-491A-A885-E4291C0ACB77}">
      <dgm:prSet/>
      <dgm:spPr/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ED450B-F4DD-4DAC-8483-2A9C610D363E}" type="sibTrans" cxnId="{967CF38B-7166-491A-A885-E4291C0ACB77}">
      <dgm:prSet custT="1"/>
      <dgm:spPr>
        <a:solidFill>
          <a:srgbClr val="232B69"/>
        </a:solidFill>
        <a:ln>
          <a:noFill/>
        </a:ln>
      </dgm:spPr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9ACF6B-1EE4-43F0-9C39-31C03CDF402E}">
      <dgm:prSet phldrT="[Texto]" custT="1"/>
      <dgm:spPr>
        <a:solidFill>
          <a:srgbClr val="E2A900"/>
        </a:solidFill>
        <a:ln>
          <a:noFill/>
        </a:ln>
      </dgm:spPr>
      <dgm:t>
        <a:bodyPr/>
        <a:lstStyle/>
        <a:p>
          <a:r>
            <a:rPr lang="pt-B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Etapa 3</a:t>
          </a:r>
          <a:br>
            <a:rPr lang="pt-B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200">
              <a:latin typeface="Arial" panose="020B0604020202020204" pitchFamily="34" charset="0"/>
              <a:cs typeface="Arial" panose="020B0604020202020204" pitchFamily="34" charset="0"/>
            </a:rPr>
            <a:t> em 4 dias</a:t>
          </a:r>
        </a:p>
      </dgm:t>
    </dgm:pt>
    <dgm:pt modelId="{7B8316FA-AA9B-4D2D-B269-5C1CCC425737}" type="parTrans" cxnId="{93E9D9D6-14BA-4C0A-91B6-A96240AE47BA}">
      <dgm:prSet/>
      <dgm:spPr/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C9C27B-58B3-45C8-BC1F-FE753A4BBDEA}" type="sibTrans" cxnId="{93E9D9D6-14BA-4C0A-91B6-A96240AE47BA}">
      <dgm:prSet custT="1"/>
      <dgm:spPr>
        <a:solidFill>
          <a:srgbClr val="232B69"/>
        </a:solidFill>
        <a:ln>
          <a:noFill/>
        </a:ln>
      </dgm:spPr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7B07B9-7DE8-495A-A782-0196B5B0CD7C}">
      <dgm:prSet phldrT="[Texto]" custT="1"/>
      <dgm:spPr>
        <a:solidFill>
          <a:srgbClr val="E2A900"/>
        </a:solidFill>
        <a:ln>
          <a:noFill/>
        </a:ln>
      </dgm:spPr>
      <dgm:t>
        <a:bodyPr/>
        <a:lstStyle/>
        <a:p>
          <a:r>
            <a:rPr lang="pt-B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Etapa 4</a:t>
          </a:r>
          <a:br>
            <a:rPr lang="pt-B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200">
              <a:latin typeface="Arial" panose="020B0604020202020204" pitchFamily="34" charset="0"/>
              <a:cs typeface="Arial" panose="020B0604020202020204" pitchFamily="34" charset="0"/>
            </a:rPr>
            <a:t> em 3 dias </a:t>
          </a:r>
        </a:p>
      </dgm:t>
    </dgm:pt>
    <dgm:pt modelId="{620D1C15-8512-474D-8F12-677987BD2477}" type="parTrans" cxnId="{005658CA-7DFB-443F-9CFC-3FABBE19618E}">
      <dgm:prSet/>
      <dgm:spPr/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888EDF-0127-4C61-A9CC-C6C763DC806F}" type="sibTrans" cxnId="{005658CA-7DFB-443F-9CFC-3FABBE19618E}">
      <dgm:prSet/>
      <dgm:spPr/>
      <dgm:t>
        <a:bodyPr/>
        <a:lstStyle/>
        <a:p>
          <a:endParaRPr lang="pt-B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A02B9F-09EB-41CA-BBA3-D1B8E0C1EE19}" type="pres">
      <dgm:prSet presAssocID="{D90996B7-5B35-401A-BF36-E395311C3138}" presName="Name0" presStyleCnt="0">
        <dgm:presLayoutVars>
          <dgm:dir/>
          <dgm:resizeHandles val="exact"/>
        </dgm:presLayoutVars>
      </dgm:prSet>
      <dgm:spPr/>
    </dgm:pt>
    <dgm:pt modelId="{52B37DF1-0B0D-4539-ABE0-B59B49441B50}" type="pres">
      <dgm:prSet presAssocID="{419BC1B5-9014-41C8-ABD6-2A3634A2351D}" presName="node" presStyleLbl="node1" presStyleIdx="0" presStyleCnt="4">
        <dgm:presLayoutVars>
          <dgm:bulletEnabled val="1"/>
        </dgm:presLayoutVars>
      </dgm:prSet>
      <dgm:spPr/>
    </dgm:pt>
    <dgm:pt modelId="{12AEDD18-8879-4FBF-8D02-B3B6690DBF5D}" type="pres">
      <dgm:prSet presAssocID="{B4EAE8F1-C9B3-4BC3-8DE2-BB07AC349018}" presName="sibTrans" presStyleLbl="sibTrans2D1" presStyleIdx="0" presStyleCnt="3"/>
      <dgm:spPr/>
    </dgm:pt>
    <dgm:pt modelId="{DAB871D1-313F-4F75-904D-29A10950F10E}" type="pres">
      <dgm:prSet presAssocID="{B4EAE8F1-C9B3-4BC3-8DE2-BB07AC349018}" presName="connectorText" presStyleLbl="sibTrans2D1" presStyleIdx="0" presStyleCnt="3"/>
      <dgm:spPr/>
    </dgm:pt>
    <dgm:pt modelId="{8B7B72AC-C3F3-402D-A75E-B747E60E7756}" type="pres">
      <dgm:prSet presAssocID="{2ADA4268-32FA-46DD-9B91-55FF1F4A0A7C}" presName="node" presStyleLbl="node1" presStyleIdx="1" presStyleCnt="4" custLinFactNeighborX="-8238" custLinFactNeighborY="95">
        <dgm:presLayoutVars>
          <dgm:bulletEnabled val="1"/>
        </dgm:presLayoutVars>
      </dgm:prSet>
      <dgm:spPr/>
    </dgm:pt>
    <dgm:pt modelId="{5CAE4394-05BE-4898-A927-A8BBCB5F36F6}" type="pres">
      <dgm:prSet presAssocID="{44ED450B-F4DD-4DAC-8483-2A9C610D363E}" presName="sibTrans" presStyleLbl="sibTrans2D1" presStyleIdx="1" presStyleCnt="3"/>
      <dgm:spPr/>
    </dgm:pt>
    <dgm:pt modelId="{BAAA9DAB-052E-40D6-AFFA-F63D33DD0C3A}" type="pres">
      <dgm:prSet presAssocID="{44ED450B-F4DD-4DAC-8483-2A9C610D363E}" presName="connectorText" presStyleLbl="sibTrans2D1" presStyleIdx="1" presStyleCnt="3"/>
      <dgm:spPr/>
    </dgm:pt>
    <dgm:pt modelId="{AADEE471-FF14-48C8-A477-6BC42069CBCE}" type="pres">
      <dgm:prSet presAssocID="{F79ACF6B-1EE4-43F0-9C39-31C03CDF402E}" presName="node" presStyleLbl="node1" presStyleIdx="2" presStyleCnt="4" custLinFactNeighborX="6222" custLinFactNeighborY="-1698">
        <dgm:presLayoutVars>
          <dgm:bulletEnabled val="1"/>
        </dgm:presLayoutVars>
      </dgm:prSet>
      <dgm:spPr/>
    </dgm:pt>
    <dgm:pt modelId="{52EBCAC3-5237-4FBD-A50C-8092E8CE41EC}" type="pres">
      <dgm:prSet presAssocID="{2BC9C27B-58B3-45C8-BC1F-FE753A4BBDEA}" presName="sibTrans" presStyleLbl="sibTrans2D1" presStyleIdx="2" presStyleCnt="3"/>
      <dgm:spPr/>
    </dgm:pt>
    <dgm:pt modelId="{000D7EBE-DDE8-446E-9A66-31506A5232C7}" type="pres">
      <dgm:prSet presAssocID="{2BC9C27B-58B3-45C8-BC1F-FE753A4BBDEA}" presName="connectorText" presStyleLbl="sibTrans2D1" presStyleIdx="2" presStyleCnt="3"/>
      <dgm:spPr/>
    </dgm:pt>
    <dgm:pt modelId="{95DB66C0-C4BC-4FDB-AC01-8BCF408D9A91}" type="pres">
      <dgm:prSet presAssocID="{5B7B07B9-7DE8-495A-A782-0196B5B0CD7C}" presName="node" presStyleLbl="node1" presStyleIdx="3" presStyleCnt="4">
        <dgm:presLayoutVars>
          <dgm:bulletEnabled val="1"/>
        </dgm:presLayoutVars>
      </dgm:prSet>
      <dgm:spPr/>
    </dgm:pt>
  </dgm:ptLst>
  <dgm:cxnLst>
    <dgm:cxn modelId="{59E2D51A-CD8D-4AE6-A5D6-34D96E9C7E59}" srcId="{D90996B7-5B35-401A-BF36-E395311C3138}" destId="{419BC1B5-9014-41C8-ABD6-2A3634A2351D}" srcOrd="0" destOrd="0" parTransId="{304CCC53-AAD4-4387-9510-EE0721199BEE}" sibTransId="{B4EAE8F1-C9B3-4BC3-8DE2-BB07AC349018}"/>
    <dgm:cxn modelId="{17643B21-78BD-49BB-9BBC-C6F5E3591C77}" type="presOf" srcId="{B4EAE8F1-C9B3-4BC3-8DE2-BB07AC349018}" destId="{12AEDD18-8879-4FBF-8D02-B3B6690DBF5D}" srcOrd="0" destOrd="0" presId="urn:microsoft.com/office/officeart/2005/8/layout/process1"/>
    <dgm:cxn modelId="{7243C52A-0923-47A7-823D-AE55F6793DB4}" type="presOf" srcId="{D90996B7-5B35-401A-BF36-E395311C3138}" destId="{7AA02B9F-09EB-41CA-BBA3-D1B8E0C1EE19}" srcOrd="0" destOrd="0" presId="urn:microsoft.com/office/officeart/2005/8/layout/process1"/>
    <dgm:cxn modelId="{B79C792F-B478-45A4-A61A-31A18CE694AD}" type="presOf" srcId="{44ED450B-F4DD-4DAC-8483-2A9C610D363E}" destId="{5CAE4394-05BE-4898-A927-A8BBCB5F36F6}" srcOrd="0" destOrd="0" presId="urn:microsoft.com/office/officeart/2005/8/layout/process1"/>
    <dgm:cxn modelId="{56836940-7F80-4DC6-8E87-CD62FAAEFAF0}" type="presOf" srcId="{2BC9C27B-58B3-45C8-BC1F-FE753A4BBDEA}" destId="{52EBCAC3-5237-4FBD-A50C-8092E8CE41EC}" srcOrd="0" destOrd="0" presId="urn:microsoft.com/office/officeart/2005/8/layout/process1"/>
    <dgm:cxn modelId="{C09BAF64-694B-45DC-901D-CBDC5BF775F0}" type="presOf" srcId="{419BC1B5-9014-41C8-ABD6-2A3634A2351D}" destId="{52B37DF1-0B0D-4539-ABE0-B59B49441B50}" srcOrd="0" destOrd="0" presId="urn:microsoft.com/office/officeart/2005/8/layout/process1"/>
    <dgm:cxn modelId="{18428373-290C-436B-A855-B175FBC6CBAF}" type="presOf" srcId="{2ADA4268-32FA-46DD-9B91-55FF1F4A0A7C}" destId="{8B7B72AC-C3F3-402D-A75E-B747E60E7756}" srcOrd="0" destOrd="0" presId="urn:microsoft.com/office/officeart/2005/8/layout/process1"/>
    <dgm:cxn modelId="{967CF38B-7166-491A-A885-E4291C0ACB77}" srcId="{D90996B7-5B35-401A-BF36-E395311C3138}" destId="{2ADA4268-32FA-46DD-9B91-55FF1F4A0A7C}" srcOrd="1" destOrd="0" parTransId="{7892D9ED-A95E-48D6-B017-BAFE0E122A65}" sibTransId="{44ED450B-F4DD-4DAC-8483-2A9C610D363E}"/>
    <dgm:cxn modelId="{93BB3891-8CE8-4799-BDB9-7D5FD952DF78}" type="presOf" srcId="{5B7B07B9-7DE8-495A-A782-0196B5B0CD7C}" destId="{95DB66C0-C4BC-4FDB-AC01-8BCF408D9A91}" srcOrd="0" destOrd="0" presId="urn:microsoft.com/office/officeart/2005/8/layout/process1"/>
    <dgm:cxn modelId="{4593D4AB-3D7E-4AF9-AF30-75FDFAE941AB}" type="presOf" srcId="{F79ACF6B-1EE4-43F0-9C39-31C03CDF402E}" destId="{AADEE471-FF14-48C8-A477-6BC42069CBCE}" srcOrd="0" destOrd="0" presId="urn:microsoft.com/office/officeart/2005/8/layout/process1"/>
    <dgm:cxn modelId="{0D3127BA-E222-4F0C-92B3-F5689BED64F3}" type="presOf" srcId="{2BC9C27B-58B3-45C8-BC1F-FE753A4BBDEA}" destId="{000D7EBE-DDE8-446E-9A66-31506A5232C7}" srcOrd="1" destOrd="0" presId="urn:microsoft.com/office/officeart/2005/8/layout/process1"/>
    <dgm:cxn modelId="{A19EAEBA-B177-4B37-A612-49BD05C56629}" type="presOf" srcId="{44ED450B-F4DD-4DAC-8483-2A9C610D363E}" destId="{BAAA9DAB-052E-40D6-AFFA-F63D33DD0C3A}" srcOrd="1" destOrd="0" presId="urn:microsoft.com/office/officeart/2005/8/layout/process1"/>
    <dgm:cxn modelId="{005658CA-7DFB-443F-9CFC-3FABBE19618E}" srcId="{D90996B7-5B35-401A-BF36-E395311C3138}" destId="{5B7B07B9-7DE8-495A-A782-0196B5B0CD7C}" srcOrd="3" destOrd="0" parTransId="{620D1C15-8512-474D-8F12-677987BD2477}" sibTransId="{60888EDF-0127-4C61-A9CC-C6C763DC806F}"/>
    <dgm:cxn modelId="{93E9D9D6-14BA-4C0A-91B6-A96240AE47BA}" srcId="{D90996B7-5B35-401A-BF36-E395311C3138}" destId="{F79ACF6B-1EE4-43F0-9C39-31C03CDF402E}" srcOrd="2" destOrd="0" parTransId="{7B8316FA-AA9B-4D2D-B269-5C1CCC425737}" sibTransId="{2BC9C27B-58B3-45C8-BC1F-FE753A4BBDEA}"/>
    <dgm:cxn modelId="{09DD91D9-14C9-40AD-984E-D6166019F45C}" type="presOf" srcId="{B4EAE8F1-C9B3-4BC3-8DE2-BB07AC349018}" destId="{DAB871D1-313F-4F75-904D-29A10950F10E}" srcOrd="1" destOrd="0" presId="urn:microsoft.com/office/officeart/2005/8/layout/process1"/>
    <dgm:cxn modelId="{B25D04BA-57D1-4EF1-831E-E03FC3F1DE27}" type="presParOf" srcId="{7AA02B9F-09EB-41CA-BBA3-D1B8E0C1EE19}" destId="{52B37DF1-0B0D-4539-ABE0-B59B49441B50}" srcOrd="0" destOrd="0" presId="urn:microsoft.com/office/officeart/2005/8/layout/process1"/>
    <dgm:cxn modelId="{A7186D79-0E28-4B88-A158-3533D969C3F2}" type="presParOf" srcId="{7AA02B9F-09EB-41CA-BBA3-D1B8E0C1EE19}" destId="{12AEDD18-8879-4FBF-8D02-B3B6690DBF5D}" srcOrd="1" destOrd="0" presId="urn:microsoft.com/office/officeart/2005/8/layout/process1"/>
    <dgm:cxn modelId="{05606123-68BD-444B-A5CA-B366D3E2F29F}" type="presParOf" srcId="{12AEDD18-8879-4FBF-8D02-B3B6690DBF5D}" destId="{DAB871D1-313F-4F75-904D-29A10950F10E}" srcOrd="0" destOrd="0" presId="urn:microsoft.com/office/officeart/2005/8/layout/process1"/>
    <dgm:cxn modelId="{AD8931A5-D561-4A91-8380-4E80AC5628AA}" type="presParOf" srcId="{7AA02B9F-09EB-41CA-BBA3-D1B8E0C1EE19}" destId="{8B7B72AC-C3F3-402D-A75E-B747E60E7756}" srcOrd="2" destOrd="0" presId="urn:microsoft.com/office/officeart/2005/8/layout/process1"/>
    <dgm:cxn modelId="{CE1D88D3-FC10-485B-9FD7-6C631DF28091}" type="presParOf" srcId="{7AA02B9F-09EB-41CA-BBA3-D1B8E0C1EE19}" destId="{5CAE4394-05BE-4898-A927-A8BBCB5F36F6}" srcOrd="3" destOrd="0" presId="urn:microsoft.com/office/officeart/2005/8/layout/process1"/>
    <dgm:cxn modelId="{F3937D6F-4AA9-437B-9BC5-95BFBC0904DD}" type="presParOf" srcId="{5CAE4394-05BE-4898-A927-A8BBCB5F36F6}" destId="{BAAA9DAB-052E-40D6-AFFA-F63D33DD0C3A}" srcOrd="0" destOrd="0" presId="urn:microsoft.com/office/officeart/2005/8/layout/process1"/>
    <dgm:cxn modelId="{DE42A734-A940-491C-A526-1945B4758B8F}" type="presParOf" srcId="{7AA02B9F-09EB-41CA-BBA3-D1B8E0C1EE19}" destId="{AADEE471-FF14-48C8-A477-6BC42069CBCE}" srcOrd="4" destOrd="0" presId="urn:microsoft.com/office/officeart/2005/8/layout/process1"/>
    <dgm:cxn modelId="{7F9C347B-961D-4671-8D1E-90DA2D780215}" type="presParOf" srcId="{7AA02B9F-09EB-41CA-BBA3-D1B8E0C1EE19}" destId="{52EBCAC3-5237-4FBD-A50C-8092E8CE41EC}" srcOrd="5" destOrd="0" presId="urn:microsoft.com/office/officeart/2005/8/layout/process1"/>
    <dgm:cxn modelId="{E34489D6-22E5-4A8D-BBBF-698FDED1CCD0}" type="presParOf" srcId="{52EBCAC3-5237-4FBD-A50C-8092E8CE41EC}" destId="{000D7EBE-DDE8-446E-9A66-31506A5232C7}" srcOrd="0" destOrd="0" presId="urn:microsoft.com/office/officeart/2005/8/layout/process1"/>
    <dgm:cxn modelId="{3C061C93-D5A8-4F14-B897-D0D3818E011B}" type="presParOf" srcId="{7AA02B9F-09EB-41CA-BBA3-D1B8E0C1EE19}" destId="{95DB66C0-C4BC-4FDB-AC01-8BCF408D9A91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37DF1-0B0D-4539-ABE0-B59B49441B50}">
      <dsp:nvSpPr>
        <dsp:cNvPr id="0" name=""/>
        <dsp:cNvSpPr/>
      </dsp:nvSpPr>
      <dsp:spPr>
        <a:xfrm>
          <a:off x="3656" y="0"/>
          <a:ext cx="1598529" cy="555214"/>
        </a:xfrm>
        <a:prstGeom prst="roundRect">
          <a:avLst>
            <a:gd name="adj" fmla="val 10000"/>
          </a:avLst>
        </a:prstGeom>
        <a:solidFill>
          <a:srgbClr val="E2A9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Etapa 1</a:t>
          </a:r>
          <a:br>
            <a:rPr lang="pt-BR" sz="11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050" kern="1200" dirty="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100" kern="1200" dirty="0">
              <a:latin typeface="Arial" panose="020B0604020202020204" pitchFamily="34" charset="0"/>
              <a:cs typeface="Arial" panose="020B0604020202020204" pitchFamily="34" charset="0"/>
            </a:rPr>
            <a:t> em 2 dias</a:t>
          </a:r>
        </a:p>
      </dsp:txBody>
      <dsp:txXfrm>
        <a:off x="19918" y="16262"/>
        <a:ext cx="1566005" cy="522690"/>
      </dsp:txXfrm>
    </dsp:sp>
    <dsp:sp modelId="{12AEDD18-8879-4FBF-8D02-B3B6690DBF5D}">
      <dsp:nvSpPr>
        <dsp:cNvPr id="0" name=""/>
        <dsp:cNvSpPr/>
      </dsp:nvSpPr>
      <dsp:spPr>
        <a:xfrm>
          <a:off x="1748869" y="79389"/>
          <a:ext cx="310970" cy="396435"/>
        </a:xfrm>
        <a:prstGeom prst="rightArrow">
          <a:avLst>
            <a:gd name="adj1" fmla="val 60000"/>
            <a:gd name="adj2" fmla="val 50000"/>
          </a:avLst>
        </a:prstGeom>
        <a:solidFill>
          <a:srgbClr val="232B6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48869" y="158676"/>
        <a:ext cx="217679" cy="237861"/>
      </dsp:txXfrm>
    </dsp:sp>
    <dsp:sp modelId="{8B7B72AC-C3F3-402D-A75E-B747E60E7756}">
      <dsp:nvSpPr>
        <dsp:cNvPr id="0" name=""/>
        <dsp:cNvSpPr/>
      </dsp:nvSpPr>
      <dsp:spPr>
        <a:xfrm>
          <a:off x="2188922" y="0"/>
          <a:ext cx="1598529" cy="555214"/>
        </a:xfrm>
        <a:prstGeom prst="roundRect">
          <a:avLst>
            <a:gd name="adj" fmla="val 10000"/>
          </a:avLst>
        </a:prstGeom>
        <a:solidFill>
          <a:srgbClr val="E2A9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Etapa 2</a:t>
          </a:r>
          <a:b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  <a:t>Execução em 4 dias</a:t>
          </a:r>
        </a:p>
      </dsp:txBody>
      <dsp:txXfrm>
        <a:off x="2205184" y="16262"/>
        <a:ext cx="1566005" cy="522690"/>
      </dsp:txXfrm>
    </dsp:sp>
    <dsp:sp modelId="{5CAE4394-05BE-4898-A927-A8BBCB5F36F6}">
      <dsp:nvSpPr>
        <dsp:cNvPr id="0" name=""/>
        <dsp:cNvSpPr/>
      </dsp:nvSpPr>
      <dsp:spPr>
        <a:xfrm>
          <a:off x="3970420" y="79389"/>
          <a:ext cx="387891" cy="396435"/>
        </a:xfrm>
        <a:prstGeom prst="rightArrow">
          <a:avLst>
            <a:gd name="adj1" fmla="val 60000"/>
            <a:gd name="adj2" fmla="val 50000"/>
          </a:avLst>
        </a:prstGeom>
        <a:solidFill>
          <a:srgbClr val="232B6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70420" y="158676"/>
        <a:ext cx="271524" cy="237861"/>
      </dsp:txXfrm>
    </dsp:sp>
    <dsp:sp modelId="{AADEE471-FF14-48C8-A477-6BC42069CBCE}">
      <dsp:nvSpPr>
        <dsp:cNvPr id="0" name=""/>
        <dsp:cNvSpPr/>
      </dsp:nvSpPr>
      <dsp:spPr>
        <a:xfrm>
          <a:off x="4519323" y="0"/>
          <a:ext cx="1598529" cy="555214"/>
        </a:xfrm>
        <a:prstGeom prst="roundRect">
          <a:avLst>
            <a:gd name="adj" fmla="val 10000"/>
          </a:avLst>
        </a:prstGeom>
        <a:solidFill>
          <a:srgbClr val="E2A9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Etapa 3</a:t>
          </a:r>
          <a:br>
            <a:rPr lang="pt-BR" sz="12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200" kern="1200">
              <a:latin typeface="Arial" panose="020B0604020202020204" pitchFamily="34" charset="0"/>
              <a:cs typeface="Arial" panose="020B0604020202020204" pitchFamily="34" charset="0"/>
            </a:rPr>
            <a:t> em 4 dias</a:t>
          </a:r>
        </a:p>
      </dsp:txBody>
      <dsp:txXfrm>
        <a:off x="4535585" y="16262"/>
        <a:ext cx="1566005" cy="522690"/>
      </dsp:txXfrm>
    </dsp:sp>
    <dsp:sp modelId="{52EBCAC3-5237-4FBD-A50C-8092E8CE41EC}">
      <dsp:nvSpPr>
        <dsp:cNvPr id="0" name=""/>
        <dsp:cNvSpPr/>
      </dsp:nvSpPr>
      <dsp:spPr>
        <a:xfrm>
          <a:off x="6267759" y="79389"/>
          <a:ext cx="317802" cy="396435"/>
        </a:xfrm>
        <a:prstGeom prst="rightArrow">
          <a:avLst>
            <a:gd name="adj1" fmla="val 60000"/>
            <a:gd name="adj2" fmla="val 50000"/>
          </a:avLst>
        </a:prstGeom>
        <a:solidFill>
          <a:srgbClr val="232B6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67759" y="158676"/>
        <a:ext cx="222461" cy="237861"/>
      </dsp:txXfrm>
    </dsp:sp>
    <dsp:sp modelId="{95DB66C0-C4BC-4FDB-AC01-8BCF408D9A91}">
      <dsp:nvSpPr>
        <dsp:cNvPr id="0" name=""/>
        <dsp:cNvSpPr/>
      </dsp:nvSpPr>
      <dsp:spPr>
        <a:xfrm>
          <a:off x="6717480" y="0"/>
          <a:ext cx="1598529" cy="555214"/>
        </a:xfrm>
        <a:prstGeom prst="roundRect">
          <a:avLst>
            <a:gd name="adj" fmla="val 10000"/>
          </a:avLst>
        </a:prstGeom>
        <a:solidFill>
          <a:srgbClr val="E2A9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Etapa 4</a:t>
          </a:r>
          <a:br>
            <a:rPr lang="pt-BR" sz="12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t-BR" sz="1100" kern="1200">
              <a:latin typeface="Arial" panose="020B0604020202020204" pitchFamily="34" charset="0"/>
              <a:cs typeface="Arial" panose="020B0604020202020204" pitchFamily="34" charset="0"/>
            </a:rPr>
            <a:t>Execução</a:t>
          </a:r>
          <a:r>
            <a:rPr lang="pt-BR" sz="1200" kern="1200">
              <a:latin typeface="Arial" panose="020B0604020202020204" pitchFamily="34" charset="0"/>
              <a:cs typeface="Arial" panose="020B0604020202020204" pitchFamily="34" charset="0"/>
            </a:rPr>
            <a:t> em 3 dias </a:t>
          </a:r>
        </a:p>
      </dsp:txBody>
      <dsp:txXfrm>
        <a:off x="6733742" y="16262"/>
        <a:ext cx="1566005" cy="522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7B44273-4A18-474E-8826-FA7D50F674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393764-C5EF-405C-962F-B7E4F9413B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9B4B9-386F-4320-BA66-6B82534EF18A}" type="datetimeFigureOut">
              <a:rPr lang="pt-BR" smtClean="0"/>
              <a:t>21/06/2021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C80CC9-0725-4A51-8D93-FBDC10BACB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18DA8E-B967-4CC3-8C69-4F8B5E340C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566D9-994C-437B-AE21-C45EE3B186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527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3922A-8477-4CA5-A813-003AA742F111}" type="datetimeFigureOut">
              <a:rPr lang="pt-BR" smtClean="0"/>
              <a:t>21/06/2021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17596-0C1B-43BA-BA74-33F31F4B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495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Inserir o slide com a foto dos apresentadores: Gustavo</a:t>
            </a:r>
          </a:p>
          <a:p>
            <a:r>
              <a:rPr lang="pt-BR" dirty="0"/>
              <a:t>(aguardando foto e mini </a:t>
            </a:r>
            <a:r>
              <a:rPr lang="pt-BR" dirty="0" err="1"/>
              <a:t>bio</a:t>
            </a:r>
            <a:r>
              <a:rPr lang="pt-BR" dirty="0"/>
              <a:t> para complementar)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4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8239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82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Colocar em formato de título de capítulos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20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6A0BF-CB48-4253-BFD3-2683D058780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899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Alterar a logo da Thomson Reuters para o logo oficial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652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Colocar em formato de título de capítulos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05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97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Colocar em formato de título de capítulos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217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Na lógica do gestor, as tarefas ou tickets são configurados partindo de sua data de entrega ao Fisco.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6A0BF-CB48-4253-BFD3-2683D058780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750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Colocar em formato de título de capítulos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287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6A0BF-CB48-4253-BFD3-2683D058780F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9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Colocar em formato de título de capítulos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077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Colocar em formato de título de capítulos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17596-0C1B-43BA-BA74-33F31F4BE9FD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665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651A7F-5EC0-4DF1-9CA2-5665BDA32D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5379"/>
            <a:ext cx="12191999" cy="8128759"/>
          </a:xfrm>
          <a:prstGeom prst="rect">
            <a:avLst/>
          </a:prstGeom>
        </p:spPr>
      </p:pic>
      <p:sp>
        <p:nvSpPr>
          <p:cNvPr id="4" name="Retângulo 5">
            <a:extLst>
              <a:ext uri="{FF2B5EF4-FFF2-40B4-BE49-F238E27FC236}">
                <a16:creationId xmlns:a16="http://schemas.microsoft.com/office/drawing/2014/main" id="{DC92D586-4E22-478F-BB0D-2CE87D08449E}"/>
              </a:ext>
            </a:extLst>
          </p:cNvPr>
          <p:cNvSpPr/>
          <p:nvPr userDrawn="1"/>
        </p:nvSpPr>
        <p:spPr>
          <a:xfrm>
            <a:off x="-1" y="-635379"/>
            <a:ext cx="7310167" cy="8128759"/>
          </a:xfrm>
          <a:custGeom>
            <a:avLst/>
            <a:gdLst>
              <a:gd name="connsiteX0" fmla="*/ 0 w 6132514"/>
              <a:gd name="connsiteY0" fmla="*/ 0 h 8128759"/>
              <a:gd name="connsiteX1" fmla="*/ 6132514 w 6132514"/>
              <a:gd name="connsiteY1" fmla="*/ 0 h 8128759"/>
              <a:gd name="connsiteX2" fmla="*/ 6132514 w 6132514"/>
              <a:gd name="connsiteY2" fmla="*/ 8128759 h 8128759"/>
              <a:gd name="connsiteX3" fmla="*/ 0 w 6132514"/>
              <a:gd name="connsiteY3" fmla="*/ 8128759 h 8128759"/>
              <a:gd name="connsiteX4" fmla="*/ 0 w 6132514"/>
              <a:gd name="connsiteY4" fmla="*/ 0 h 8128759"/>
              <a:gd name="connsiteX0" fmla="*/ 0 w 7618414"/>
              <a:gd name="connsiteY0" fmla="*/ 0 h 8128759"/>
              <a:gd name="connsiteX1" fmla="*/ 6132514 w 7618414"/>
              <a:gd name="connsiteY1" fmla="*/ 0 h 8128759"/>
              <a:gd name="connsiteX2" fmla="*/ 7618414 w 7618414"/>
              <a:gd name="connsiteY2" fmla="*/ 8128759 h 8128759"/>
              <a:gd name="connsiteX3" fmla="*/ 0 w 7618414"/>
              <a:gd name="connsiteY3" fmla="*/ 8128759 h 8128759"/>
              <a:gd name="connsiteX4" fmla="*/ 0 w 7618414"/>
              <a:gd name="connsiteY4" fmla="*/ 0 h 81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8414" h="8128759">
                <a:moveTo>
                  <a:pt x="0" y="0"/>
                </a:moveTo>
                <a:lnTo>
                  <a:pt x="6132514" y="0"/>
                </a:lnTo>
                <a:lnTo>
                  <a:pt x="7618414" y="8128759"/>
                </a:lnTo>
                <a:lnTo>
                  <a:pt x="0" y="8128759"/>
                </a:lnTo>
                <a:lnTo>
                  <a:pt x="0" y="0"/>
                </a:lnTo>
                <a:close/>
              </a:path>
            </a:pathLst>
          </a:custGeom>
          <a:solidFill>
            <a:srgbClr val="00296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6600" b="1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5C140ED-8E9A-4668-A90B-7418C9E921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49" y="5841073"/>
            <a:ext cx="2082737" cy="4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5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no interior, mesa, laptop, homem&#10;&#10;Descrição gerada automaticamente">
            <a:extLst>
              <a:ext uri="{FF2B5EF4-FFF2-40B4-BE49-F238E27FC236}">
                <a16:creationId xmlns:a16="http://schemas.microsoft.com/office/drawing/2014/main" id="{68E52F96-491A-4971-B988-0E6D4FDA1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27" b="8682"/>
          <a:stretch/>
        </p:blipFill>
        <p:spPr>
          <a:xfrm>
            <a:off x="4036082" y="0"/>
            <a:ext cx="8155918" cy="7493380"/>
          </a:xfrm>
          <a:prstGeom prst="rect">
            <a:avLst/>
          </a:prstGeom>
        </p:spPr>
      </p:pic>
      <p:sp>
        <p:nvSpPr>
          <p:cNvPr id="4" name="Retângulo 5">
            <a:extLst>
              <a:ext uri="{FF2B5EF4-FFF2-40B4-BE49-F238E27FC236}">
                <a16:creationId xmlns:a16="http://schemas.microsoft.com/office/drawing/2014/main" id="{DC92D586-4E22-478F-BB0D-2CE87D08449E}"/>
              </a:ext>
            </a:extLst>
          </p:cNvPr>
          <p:cNvSpPr/>
          <p:nvPr userDrawn="1"/>
        </p:nvSpPr>
        <p:spPr>
          <a:xfrm>
            <a:off x="-1" y="-635379"/>
            <a:ext cx="7310167" cy="8128759"/>
          </a:xfrm>
          <a:custGeom>
            <a:avLst/>
            <a:gdLst>
              <a:gd name="connsiteX0" fmla="*/ 0 w 6132514"/>
              <a:gd name="connsiteY0" fmla="*/ 0 h 8128759"/>
              <a:gd name="connsiteX1" fmla="*/ 6132514 w 6132514"/>
              <a:gd name="connsiteY1" fmla="*/ 0 h 8128759"/>
              <a:gd name="connsiteX2" fmla="*/ 6132514 w 6132514"/>
              <a:gd name="connsiteY2" fmla="*/ 8128759 h 8128759"/>
              <a:gd name="connsiteX3" fmla="*/ 0 w 6132514"/>
              <a:gd name="connsiteY3" fmla="*/ 8128759 h 8128759"/>
              <a:gd name="connsiteX4" fmla="*/ 0 w 6132514"/>
              <a:gd name="connsiteY4" fmla="*/ 0 h 8128759"/>
              <a:gd name="connsiteX0" fmla="*/ 0 w 7618414"/>
              <a:gd name="connsiteY0" fmla="*/ 0 h 8128759"/>
              <a:gd name="connsiteX1" fmla="*/ 6132514 w 7618414"/>
              <a:gd name="connsiteY1" fmla="*/ 0 h 8128759"/>
              <a:gd name="connsiteX2" fmla="*/ 7618414 w 7618414"/>
              <a:gd name="connsiteY2" fmla="*/ 8128759 h 8128759"/>
              <a:gd name="connsiteX3" fmla="*/ 0 w 7618414"/>
              <a:gd name="connsiteY3" fmla="*/ 8128759 h 8128759"/>
              <a:gd name="connsiteX4" fmla="*/ 0 w 7618414"/>
              <a:gd name="connsiteY4" fmla="*/ 0 h 81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8414" h="8128759">
                <a:moveTo>
                  <a:pt x="0" y="0"/>
                </a:moveTo>
                <a:lnTo>
                  <a:pt x="6132514" y="0"/>
                </a:lnTo>
                <a:lnTo>
                  <a:pt x="7618414" y="8128759"/>
                </a:lnTo>
                <a:lnTo>
                  <a:pt x="0" y="8128759"/>
                </a:lnTo>
                <a:lnTo>
                  <a:pt x="0" y="0"/>
                </a:lnTo>
                <a:close/>
              </a:path>
            </a:pathLst>
          </a:custGeom>
          <a:solidFill>
            <a:srgbClr val="002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6600" b="1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5C140ED-8E9A-4668-A90B-7418C9E921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49" y="5841073"/>
            <a:ext cx="2082737" cy="4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9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651A7F-5EC0-4DF1-9CA2-5665BDA32D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5379"/>
            <a:ext cx="12191999" cy="8128759"/>
          </a:xfrm>
          <a:prstGeom prst="rect">
            <a:avLst/>
          </a:prstGeom>
        </p:spPr>
      </p:pic>
      <p:sp>
        <p:nvSpPr>
          <p:cNvPr id="4" name="Retângulo 5">
            <a:extLst>
              <a:ext uri="{FF2B5EF4-FFF2-40B4-BE49-F238E27FC236}">
                <a16:creationId xmlns:a16="http://schemas.microsoft.com/office/drawing/2014/main" id="{DC92D586-4E22-478F-BB0D-2CE87D08449E}"/>
              </a:ext>
            </a:extLst>
          </p:cNvPr>
          <p:cNvSpPr/>
          <p:nvPr userDrawn="1"/>
        </p:nvSpPr>
        <p:spPr>
          <a:xfrm>
            <a:off x="-1" y="-635379"/>
            <a:ext cx="7310167" cy="8128759"/>
          </a:xfrm>
          <a:custGeom>
            <a:avLst/>
            <a:gdLst>
              <a:gd name="connsiteX0" fmla="*/ 0 w 6132514"/>
              <a:gd name="connsiteY0" fmla="*/ 0 h 8128759"/>
              <a:gd name="connsiteX1" fmla="*/ 6132514 w 6132514"/>
              <a:gd name="connsiteY1" fmla="*/ 0 h 8128759"/>
              <a:gd name="connsiteX2" fmla="*/ 6132514 w 6132514"/>
              <a:gd name="connsiteY2" fmla="*/ 8128759 h 8128759"/>
              <a:gd name="connsiteX3" fmla="*/ 0 w 6132514"/>
              <a:gd name="connsiteY3" fmla="*/ 8128759 h 8128759"/>
              <a:gd name="connsiteX4" fmla="*/ 0 w 6132514"/>
              <a:gd name="connsiteY4" fmla="*/ 0 h 8128759"/>
              <a:gd name="connsiteX0" fmla="*/ 0 w 7618414"/>
              <a:gd name="connsiteY0" fmla="*/ 0 h 8128759"/>
              <a:gd name="connsiteX1" fmla="*/ 6132514 w 7618414"/>
              <a:gd name="connsiteY1" fmla="*/ 0 h 8128759"/>
              <a:gd name="connsiteX2" fmla="*/ 7618414 w 7618414"/>
              <a:gd name="connsiteY2" fmla="*/ 8128759 h 8128759"/>
              <a:gd name="connsiteX3" fmla="*/ 0 w 7618414"/>
              <a:gd name="connsiteY3" fmla="*/ 8128759 h 8128759"/>
              <a:gd name="connsiteX4" fmla="*/ 0 w 7618414"/>
              <a:gd name="connsiteY4" fmla="*/ 0 h 81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8414" h="8128759">
                <a:moveTo>
                  <a:pt x="0" y="0"/>
                </a:moveTo>
                <a:lnTo>
                  <a:pt x="6132514" y="0"/>
                </a:lnTo>
                <a:lnTo>
                  <a:pt x="7618414" y="8128759"/>
                </a:lnTo>
                <a:lnTo>
                  <a:pt x="0" y="8128759"/>
                </a:lnTo>
                <a:lnTo>
                  <a:pt x="0" y="0"/>
                </a:lnTo>
                <a:close/>
              </a:path>
            </a:pathLst>
          </a:custGeom>
          <a:solidFill>
            <a:srgbClr val="D88D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6600" b="1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5C140ED-8E9A-4668-A90B-7418C9E921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49" y="5841073"/>
            <a:ext cx="2082737" cy="4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9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4DF9A-91BB-4E3F-A0BE-C2C1FC39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6C800C-468E-4ECF-A39C-DF22E5313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E26F7D-4EE5-4112-8A5C-ADFAC7E8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1952E6-9030-4828-9AE0-72BA84F37A72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BB2DC6-94D0-4576-9B16-A47071C1F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5379"/>
            <a:ext cx="12191999" cy="8128759"/>
          </a:xfrm>
          <a:prstGeom prst="rect">
            <a:avLst/>
          </a:prstGeom>
        </p:spPr>
      </p:pic>
      <p:sp>
        <p:nvSpPr>
          <p:cNvPr id="7" name="Retângulo 5">
            <a:extLst>
              <a:ext uri="{FF2B5EF4-FFF2-40B4-BE49-F238E27FC236}">
                <a16:creationId xmlns:a16="http://schemas.microsoft.com/office/drawing/2014/main" id="{759A1C94-2B80-412E-87C7-C1C2C334BEE0}"/>
              </a:ext>
            </a:extLst>
          </p:cNvPr>
          <p:cNvSpPr/>
          <p:nvPr userDrawn="1"/>
        </p:nvSpPr>
        <p:spPr>
          <a:xfrm>
            <a:off x="-1" y="-635379"/>
            <a:ext cx="7310167" cy="8128759"/>
          </a:xfrm>
          <a:custGeom>
            <a:avLst/>
            <a:gdLst>
              <a:gd name="connsiteX0" fmla="*/ 0 w 6132514"/>
              <a:gd name="connsiteY0" fmla="*/ 0 h 8128759"/>
              <a:gd name="connsiteX1" fmla="*/ 6132514 w 6132514"/>
              <a:gd name="connsiteY1" fmla="*/ 0 h 8128759"/>
              <a:gd name="connsiteX2" fmla="*/ 6132514 w 6132514"/>
              <a:gd name="connsiteY2" fmla="*/ 8128759 h 8128759"/>
              <a:gd name="connsiteX3" fmla="*/ 0 w 6132514"/>
              <a:gd name="connsiteY3" fmla="*/ 8128759 h 8128759"/>
              <a:gd name="connsiteX4" fmla="*/ 0 w 6132514"/>
              <a:gd name="connsiteY4" fmla="*/ 0 h 8128759"/>
              <a:gd name="connsiteX0" fmla="*/ 0 w 7618414"/>
              <a:gd name="connsiteY0" fmla="*/ 0 h 8128759"/>
              <a:gd name="connsiteX1" fmla="*/ 6132514 w 7618414"/>
              <a:gd name="connsiteY1" fmla="*/ 0 h 8128759"/>
              <a:gd name="connsiteX2" fmla="*/ 7618414 w 7618414"/>
              <a:gd name="connsiteY2" fmla="*/ 8128759 h 8128759"/>
              <a:gd name="connsiteX3" fmla="*/ 0 w 7618414"/>
              <a:gd name="connsiteY3" fmla="*/ 8128759 h 8128759"/>
              <a:gd name="connsiteX4" fmla="*/ 0 w 7618414"/>
              <a:gd name="connsiteY4" fmla="*/ 0 h 81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8414" h="8128759">
                <a:moveTo>
                  <a:pt x="0" y="0"/>
                </a:moveTo>
                <a:lnTo>
                  <a:pt x="6132514" y="0"/>
                </a:lnTo>
                <a:lnTo>
                  <a:pt x="7618414" y="8128759"/>
                </a:lnTo>
                <a:lnTo>
                  <a:pt x="0" y="81287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6600" b="1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5C6FCA18-2041-4431-AE19-BCA0D90D1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000" y="5841072"/>
            <a:ext cx="2082732" cy="4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1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A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0560D07-B599-43B4-8600-4919A8081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3C5D1B3F-0DB5-4760-BB29-21584F4F00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909" y="6054771"/>
            <a:ext cx="1767043" cy="381564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7E9BDAB6-E8E2-4DC5-ADBF-8DF4056E3E5C}"/>
              </a:ext>
            </a:extLst>
          </p:cNvPr>
          <p:cNvSpPr/>
          <p:nvPr userDrawn="1"/>
        </p:nvSpPr>
        <p:spPr>
          <a:xfrm>
            <a:off x="6446981" y="-848911"/>
            <a:ext cx="12459104" cy="12454761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74DAEC7-4F42-4036-B123-E4EF33B71228}"/>
              </a:ext>
            </a:extLst>
          </p:cNvPr>
          <p:cNvSpPr/>
          <p:nvPr userDrawn="1"/>
        </p:nvSpPr>
        <p:spPr>
          <a:xfrm>
            <a:off x="-2930317" y="3846941"/>
            <a:ext cx="6492335" cy="6490071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</p:spTree>
    <p:extLst>
      <p:ext uri="{BB962C8B-B14F-4D97-AF65-F5344CB8AC3E}">
        <p14:creationId xmlns:p14="http://schemas.microsoft.com/office/powerpoint/2010/main" val="61258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SA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0560D07-B599-43B4-8600-4919A8081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E9BDAB6-E8E2-4DC5-ADBF-8DF4056E3E5C}"/>
              </a:ext>
            </a:extLst>
          </p:cNvPr>
          <p:cNvSpPr/>
          <p:nvPr userDrawn="1"/>
        </p:nvSpPr>
        <p:spPr>
          <a:xfrm>
            <a:off x="6446981" y="-848911"/>
            <a:ext cx="12459104" cy="12454761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74DAEC7-4F42-4036-B123-E4EF33B71228}"/>
              </a:ext>
            </a:extLst>
          </p:cNvPr>
          <p:cNvSpPr/>
          <p:nvPr userDrawn="1"/>
        </p:nvSpPr>
        <p:spPr>
          <a:xfrm>
            <a:off x="-2930317" y="3846941"/>
            <a:ext cx="6492335" cy="6490071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50"/>
          </a:p>
        </p:txBody>
      </p:sp>
    </p:spTree>
    <p:extLst>
      <p:ext uri="{BB962C8B-B14F-4D97-AF65-F5344CB8AC3E}">
        <p14:creationId xmlns:p14="http://schemas.microsoft.com/office/powerpoint/2010/main" val="290785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DIVI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32BEC1-9146-4FB3-8FF0-0725E4105D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3AB8072-B41B-4835-8C86-1BF3BC58DF69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B8EFFDA-1356-4E8C-9EEA-8B36A4762650}"/>
              </a:ext>
            </a:extLst>
          </p:cNvPr>
          <p:cNvSpPr/>
          <p:nvPr userDrawn="1"/>
        </p:nvSpPr>
        <p:spPr>
          <a:xfrm>
            <a:off x="0" y="2876550"/>
            <a:ext cx="45719" cy="1104900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D52F569-0A07-4180-BD17-AF45890706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4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DIVI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32BEC1-9146-4FB3-8FF0-0725E4105D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3AB8072-B41B-4835-8C86-1BF3BC58DF69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B8EFFDA-1356-4E8C-9EEA-8B36A4762650}"/>
              </a:ext>
            </a:extLst>
          </p:cNvPr>
          <p:cNvSpPr/>
          <p:nvPr userDrawn="1"/>
        </p:nvSpPr>
        <p:spPr>
          <a:xfrm>
            <a:off x="0" y="2876550"/>
            <a:ext cx="45719" cy="1104900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64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A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32BEC1-9146-4FB3-8FF0-0725E4105D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3AB8072-B41B-4835-8C86-1BF3BC58DF6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D88D0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B8EFFDA-1356-4E8C-9EEA-8B36A4762650}"/>
              </a:ext>
            </a:extLst>
          </p:cNvPr>
          <p:cNvSpPr/>
          <p:nvPr userDrawn="1"/>
        </p:nvSpPr>
        <p:spPr>
          <a:xfrm>
            <a:off x="0" y="2876550"/>
            <a:ext cx="45719" cy="110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8B5B2F0-D8F8-436D-BFC1-CCB1E41DAC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89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C5FFEFE-068C-4902-B771-C6F15E7D6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" b="230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BF2D860-1C47-4D0B-AF2E-358EEFC5105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2665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AAB84A9-4F96-4553-8C64-172B856D8D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C3DBD08-9252-4A74-9494-972103C38188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41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DOS-L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C5FFEFE-068C-4902-B771-C6F15E7D6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" b="230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BF2D860-1C47-4D0B-AF2E-358EEFC5105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88D0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AAB84A9-4F96-4553-8C64-172B856D8D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C3DBD08-9252-4A74-9494-972103C38188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854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DOS-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C5FFEFE-068C-4902-B771-C6F15E7D6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" b="230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BF2D860-1C47-4D0B-AF2E-358EEFC5105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C3DBD08-9252-4A74-9494-972103C38188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988D03E-CB45-41E4-89FC-FB5DFD3334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88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B40B43-1385-4A2D-A031-0A5BF78D54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62" r="3226"/>
          <a:stretch/>
        </p:blipFill>
        <p:spPr>
          <a:xfrm>
            <a:off x="0" y="0"/>
            <a:ext cx="12192000" cy="735412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9C068E3-6905-42FF-A4B3-051E3CA4BBDF}"/>
              </a:ext>
            </a:extLst>
          </p:cNvPr>
          <p:cNvSpPr/>
          <p:nvPr userDrawn="1"/>
        </p:nvSpPr>
        <p:spPr>
          <a:xfrm>
            <a:off x="0" y="0"/>
            <a:ext cx="12192000" cy="7354123"/>
          </a:xfrm>
          <a:prstGeom prst="rect">
            <a:avLst/>
          </a:prstGeom>
          <a:solidFill>
            <a:srgbClr val="002963">
              <a:alpha val="8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5049C7BE-AD87-44E2-AF03-480DAB14CB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B65E3F6-95DC-4F3C-9444-A81D81B8CAAC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14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áfico 15">
            <a:extLst>
              <a:ext uri="{FF2B5EF4-FFF2-40B4-BE49-F238E27FC236}">
                <a16:creationId xmlns:a16="http://schemas.microsoft.com/office/drawing/2014/main" id="{B90D198D-4C1D-4A1D-887E-DFC2F7143B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93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0DFCB9C-2D8D-4E84-A233-76564882C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128EE57-71BC-42E3-964F-A03FA4FCE3CB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C577985-72D1-4C7D-A14F-3255A95D4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9670" y="6157913"/>
            <a:ext cx="1703676" cy="3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07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O-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D8B442B-8EBC-4EAF-BC54-0B639EA14B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86C092A-2B78-4BE6-B1C6-E5EF2011C50C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9482242-A138-4680-8513-A90E315F62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O-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D8B442B-8EBC-4EAF-BC54-0B639EA14B9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2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86C092A-2B78-4BE6-B1C6-E5EF2011C50C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90DE6B2E-4AA8-40FA-8BA5-171FDE55F5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38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89DCE704-6594-4E6A-8288-C70EA68D72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40857"/>
          <a:stretch/>
        </p:blipFill>
        <p:spPr>
          <a:xfrm>
            <a:off x="6132513" y="0"/>
            <a:ext cx="6084000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E59F92D3-ADC8-4253-9579-9F0C98ECAA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8F23187-CE67-4A58-9C1F-737A8C1FF819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191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IN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3D5EED1-714D-4416-B1A6-859EC02CE1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0A29FF42-29F8-4A22-9542-8DFB7E330E8C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DCC51F23-BFA6-45F4-BBA0-E62BF955EA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FE9BE9A2-FB51-4553-BAE6-8303A58B2CEB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527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no interior, pessoa, homem, bola&#10;&#10;Descrição gerada automaticamente">
            <a:extLst>
              <a:ext uri="{FF2B5EF4-FFF2-40B4-BE49-F238E27FC236}">
                <a16:creationId xmlns:a16="http://schemas.microsoft.com/office/drawing/2014/main" id="{7C036A5F-E94D-487A-B977-43FC738B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" b="657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29CD3D3-182E-4BD1-80FA-9C93BEE730AA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D88D0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0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1ADC4F6B-F8D1-4394-B057-507023A88F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F9EAF930-57F5-46AB-962D-86A17CF930AC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7433D0-5FA9-4CD2-A3D1-A96CACFEC69B}"/>
              </a:ext>
            </a:extLst>
          </p:cNvPr>
          <p:cNvSpPr txBox="1"/>
          <p:nvPr userDrawn="1"/>
        </p:nvSpPr>
        <p:spPr>
          <a:xfrm>
            <a:off x="4736493" y="5696248"/>
            <a:ext cx="27190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2538463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no interior, pessoa, homem, bola&#10;&#10;Descrição gerada automaticamente">
            <a:extLst>
              <a:ext uri="{FF2B5EF4-FFF2-40B4-BE49-F238E27FC236}">
                <a16:creationId xmlns:a16="http://schemas.microsoft.com/office/drawing/2014/main" id="{7C036A5F-E94D-487A-B977-43FC738B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" b="657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29CD3D3-182E-4BD1-80FA-9C93BEE730AA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00296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600" b="0" dirty="0">
              <a:latin typeface="Arial Black" panose="020B0A040201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1ADC4F6B-F8D1-4394-B057-507023A88F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F9EAF930-57F5-46AB-962D-86A17CF930AC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7433D0-5FA9-4CD2-A3D1-A96CACFEC69B}"/>
              </a:ext>
            </a:extLst>
          </p:cNvPr>
          <p:cNvSpPr txBox="1"/>
          <p:nvPr userDrawn="1"/>
        </p:nvSpPr>
        <p:spPr>
          <a:xfrm>
            <a:off x="4736493" y="5696248"/>
            <a:ext cx="27190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2882806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87414C-0071-488B-8F48-8B14BBABFD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FFB13A-71E9-41E6-A27F-6883B090BBF7}" type="datetimeFigureOut">
              <a:rPr lang="pt-BR" smtClean="0"/>
              <a:t>21/06/2021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B275F8-554A-4F61-A386-ECDD1EE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7411A29-7D99-4840-9810-237E521F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1952E6-9030-4828-9AE0-72BA84F37A72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DBCDF7-22AF-4E26-876B-7A561BA62D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267E83A-15A0-4AE8-BA78-C3FDEE2AA9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0F0024A-5BED-426D-BCD3-78E8D07155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E6462E7A-ABC0-4951-B415-B9778FE6FF8B}"/>
              </a:ext>
            </a:extLst>
          </p:cNvPr>
          <p:cNvSpPr/>
          <p:nvPr userDrawn="1"/>
        </p:nvSpPr>
        <p:spPr>
          <a:xfrm>
            <a:off x="0" y="349389"/>
            <a:ext cx="45719" cy="707886"/>
          </a:xfrm>
          <a:prstGeom prst="rect">
            <a:avLst/>
          </a:prstGeom>
          <a:solidFill>
            <a:srgbClr val="D88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817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771726" y="6553202"/>
            <a:ext cx="5322686" cy="3047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373161" y="6553201"/>
            <a:ext cx="386796" cy="3048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7313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43975" cy="3429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48026" y="3429000"/>
            <a:ext cx="6043975" cy="3429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63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5806-EA98-49FE-869C-B64244BE966F}" type="datetimeFigureOut">
              <a:rPr lang="pt-BR" smtClean="0"/>
              <a:t>21/06/2021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489A-8C1F-42DD-9352-BCFEBCC16B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25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69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60" r:id="rId3"/>
    <p:sldLayoutId id="2147483657" r:id="rId4"/>
    <p:sldLayoutId id="2147483659" r:id="rId5"/>
    <p:sldLayoutId id="2147483679" r:id="rId6"/>
    <p:sldLayoutId id="2147483661" r:id="rId7"/>
    <p:sldLayoutId id="2147483667" r:id="rId8"/>
    <p:sldLayoutId id="2147483650" r:id="rId9"/>
    <p:sldLayoutId id="2147483653" r:id="rId10"/>
    <p:sldLayoutId id="2147483662" r:id="rId11"/>
    <p:sldLayoutId id="2147483658" r:id="rId12"/>
    <p:sldLayoutId id="2147483668" r:id="rId13"/>
    <p:sldLayoutId id="2147483651" r:id="rId14"/>
    <p:sldLayoutId id="2147483666" r:id="rId15"/>
    <p:sldLayoutId id="2147483665" r:id="rId16"/>
    <p:sldLayoutId id="2147483669" r:id="rId17"/>
    <p:sldLayoutId id="2147483654" r:id="rId18"/>
    <p:sldLayoutId id="2147483652" r:id="rId19"/>
    <p:sldLayoutId id="2147483655" r:id="rId20"/>
    <p:sldLayoutId id="2147483663" r:id="rId21"/>
    <p:sldLayoutId id="2147483656" r:id="rId22"/>
    <p:sldLayoutId id="2147483674" r:id="rId23"/>
    <p:sldLayoutId id="2147483677" r:id="rId24"/>
    <p:sldLayoutId id="2147483680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hyperlink" Target="https://www.uipath.com/company/rpa-analyst-reports/future-of-employees-rpa-forrester-report" TargetMode="External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path.com/company/rpa-analyst-reports/future-of-employees-rpa-forrester-report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path.com/company/rpa-analyst-reports/forrester-research-crisis-enterprise-automation-plans" TargetMode="Externa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11" Type="http://schemas.openxmlformats.org/officeDocument/2006/relationships/image" Target="../media/image3.svg"/><Relationship Id="rId5" Type="http://schemas.openxmlformats.org/officeDocument/2006/relationships/image" Target="../media/image32.svg"/><Relationship Id="rId10" Type="http://schemas.openxmlformats.org/officeDocument/2006/relationships/image" Target="../media/image2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18" Type="http://schemas.openxmlformats.org/officeDocument/2006/relationships/image" Target="../media/image52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37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Relationship Id="rId9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85.svg"/><Relationship Id="rId3" Type="http://schemas.openxmlformats.org/officeDocument/2006/relationships/image" Target="../media/image76.svg"/><Relationship Id="rId7" Type="http://schemas.openxmlformats.org/officeDocument/2006/relationships/image" Target="../media/image46.svg"/><Relationship Id="rId12" Type="http://schemas.openxmlformats.org/officeDocument/2006/relationships/image" Target="../media/image84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9.png"/><Relationship Id="rId11" Type="http://schemas.openxmlformats.org/officeDocument/2006/relationships/image" Target="../media/image83.png"/><Relationship Id="rId5" Type="http://schemas.openxmlformats.org/officeDocument/2006/relationships/image" Target="../media/image78.svg"/><Relationship Id="rId10" Type="http://schemas.openxmlformats.org/officeDocument/2006/relationships/image" Target="../media/image82.sv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91.svg"/><Relationship Id="rId18" Type="http://schemas.openxmlformats.org/officeDocument/2006/relationships/image" Target="../media/image96.png"/><Relationship Id="rId26" Type="http://schemas.openxmlformats.org/officeDocument/2006/relationships/image" Target="../media/image104.png"/><Relationship Id="rId3" Type="http://schemas.openxmlformats.org/officeDocument/2006/relationships/image" Target="../media/image86.png"/><Relationship Id="rId21" Type="http://schemas.openxmlformats.org/officeDocument/2006/relationships/image" Target="../media/image99.svg"/><Relationship Id="rId7" Type="http://schemas.openxmlformats.org/officeDocument/2006/relationships/diagramLayout" Target="../diagrams/layout1.xml"/><Relationship Id="rId12" Type="http://schemas.openxmlformats.org/officeDocument/2006/relationships/image" Target="../media/image90.png"/><Relationship Id="rId17" Type="http://schemas.openxmlformats.org/officeDocument/2006/relationships/image" Target="../media/image95.svg"/><Relationship Id="rId25" Type="http://schemas.openxmlformats.org/officeDocument/2006/relationships/image" Target="../media/image103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29" Type="http://schemas.openxmlformats.org/officeDocument/2006/relationships/image" Target="../media/image107.svg"/><Relationship Id="rId1" Type="http://schemas.openxmlformats.org/officeDocument/2006/relationships/slideLayout" Target="../slideLayouts/slideLayout14.xml"/><Relationship Id="rId6" Type="http://schemas.openxmlformats.org/officeDocument/2006/relationships/diagramData" Target="../diagrams/data1.xml"/><Relationship Id="rId11" Type="http://schemas.openxmlformats.org/officeDocument/2006/relationships/image" Target="../media/image89.png"/><Relationship Id="rId24" Type="http://schemas.openxmlformats.org/officeDocument/2006/relationships/image" Target="../media/image102.png"/><Relationship Id="rId5" Type="http://schemas.openxmlformats.org/officeDocument/2006/relationships/image" Target="../media/image88.png"/><Relationship Id="rId15" Type="http://schemas.openxmlformats.org/officeDocument/2006/relationships/image" Target="../media/image93.svg"/><Relationship Id="rId23" Type="http://schemas.openxmlformats.org/officeDocument/2006/relationships/image" Target="../media/image101.svg"/><Relationship Id="rId28" Type="http://schemas.openxmlformats.org/officeDocument/2006/relationships/image" Target="../media/image106.png"/><Relationship Id="rId10" Type="http://schemas.microsoft.com/office/2007/relationships/diagramDrawing" Target="../diagrams/drawing1.xml"/><Relationship Id="rId19" Type="http://schemas.openxmlformats.org/officeDocument/2006/relationships/image" Target="../media/image97.svg"/><Relationship Id="rId4" Type="http://schemas.openxmlformats.org/officeDocument/2006/relationships/image" Target="../media/image87.png"/><Relationship Id="rId9" Type="http://schemas.openxmlformats.org/officeDocument/2006/relationships/diagramColors" Target="../diagrams/colors1.xml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5.svg"/><Relationship Id="rId30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svg"/><Relationship Id="rId13" Type="http://schemas.openxmlformats.org/officeDocument/2006/relationships/image" Target="../media/image119.png"/><Relationship Id="rId18" Type="http://schemas.openxmlformats.org/officeDocument/2006/relationships/image" Target="../media/image124.sv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svg"/><Relationship Id="rId17" Type="http://schemas.openxmlformats.org/officeDocument/2006/relationships/image" Target="../media/image12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22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2.sv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10" Type="http://schemas.openxmlformats.org/officeDocument/2006/relationships/image" Target="../media/image116.svg"/><Relationship Id="rId4" Type="http://schemas.openxmlformats.org/officeDocument/2006/relationships/image" Target="../media/image110.svg"/><Relationship Id="rId9" Type="http://schemas.openxmlformats.org/officeDocument/2006/relationships/image" Target="../media/image115.png"/><Relationship Id="rId14" Type="http://schemas.openxmlformats.org/officeDocument/2006/relationships/image" Target="../media/image12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svg"/><Relationship Id="rId13" Type="http://schemas.openxmlformats.org/officeDocument/2006/relationships/image" Target="../media/image139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sv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2.sv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svg"/><Relationship Id="rId4" Type="http://schemas.openxmlformats.org/officeDocument/2006/relationships/image" Target="../media/image130.svg"/><Relationship Id="rId9" Type="http://schemas.openxmlformats.org/officeDocument/2006/relationships/image" Target="../media/image135.png"/><Relationship Id="rId14" Type="http://schemas.openxmlformats.org/officeDocument/2006/relationships/image" Target="../media/image140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5.png"/><Relationship Id="rId5" Type="http://schemas.openxmlformats.org/officeDocument/2006/relationships/image" Target="../media/image144.jpg"/><Relationship Id="rId4" Type="http://schemas.openxmlformats.org/officeDocument/2006/relationships/image" Target="../media/image1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svg"/><Relationship Id="rId7" Type="http://schemas.openxmlformats.org/officeDocument/2006/relationships/image" Target="../media/image151.sv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0.png"/><Relationship Id="rId5" Type="http://schemas.openxmlformats.org/officeDocument/2006/relationships/image" Target="../media/image149.sv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6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159.svg"/><Relationship Id="rId4" Type="http://schemas.openxmlformats.org/officeDocument/2006/relationships/image" Target="../media/image1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0506FA55-B1A4-49DB-93ED-709BEE053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366C2C4-0493-4E3F-B00F-5163E37A76F0}"/>
              </a:ext>
            </a:extLst>
          </p:cNvPr>
          <p:cNvSpPr/>
          <p:nvPr/>
        </p:nvSpPr>
        <p:spPr>
          <a:xfrm>
            <a:off x="584200" y="3139441"/>
            <a:ext cx="977900" cy="412433"/>
          </a:xfrm>
          <a:prstGeom prst="roundRect">
            <a:avLst>
              <a:gd name="adj" fmla="val 50000"/>
            </a:avLst>
          </a:prstGeom>
          <a:solidFill>
            <a:srgbClr val="377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D1D4556-DBB8-4039-B26D-77FF6F602DA9}"/>
              </a:ext>
            </a:extLst>
          </p:cNvPr>
          <p:cNvSpPr txBox="1"/>
          <p:nvPr/>
        </p:nvSpPr>
        <p:spPr>
          <a:xfrm>
            <a:off x="563518" y="3191768"/>
            <a:ext cx="105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300" dirty="0">
                <a:solidFill>
                  <a:schemeClr val="bg1"/>
                </a:solidFill>
              </a:rPr>
              <a:t>TEMA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0DE098E-62E5-4FF4-A5CA-B6690C14992F}"/>
              </a:ext>
            </a:extLst>
          </p:cNvPr>
          <p:cNvSpPr txBox="1"/>
          <p:nvPr/>
        </p:nvSpPr>
        <p:spPr>
          <a:xfrm>
            <a:off x="584200" y="3647003"/>
            <a:ext cx="53721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00112A"/>
                </a:solidFill>
                <a:latin typeface="+mj-lt"/>
              </a:rPr>
              <a:t>Processos Robotizados:</a:t>
            </a:r>
          </a:p>
          <a:p>
            <a:r>
              <a:rPr lang="pt-BR" sz="2800" dirty="0">
                <a:solidFill>
                  <a:srgbClr val="00112A"/>
                </a:solidFill>
                <a:latin typeface="Montserrat Medium" panose="00000600000000000000" pitchFamily="2" charset="0"/>
              </a:rPr>
              <a:t>o aliado indispensável para sua gestão empresarial.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E686003-1CA6-416E-9F26-E6B8F835A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376" y="5905222"/>
            <a:ext cx="1683263" cy="36347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AE26D96-39EB-413D-BBE0-8469AF55E33B}"/>
              </a:ext>
            </a:extLst>
          </p:cNvPr>
          <p:cNvSpPr txBox="1"/>
          <p:nvPr/>
        </p:nvSpPr>
        <p:spPr>
          <a:xfrm>
            <a:off x="1674768" y="3191768"/>
            <a:ext cx="27194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spc="300" dirty="0">
                <a:solidFill>
                  <a:srgbClr val="0064F8"/>
                </a:solidFill>
              </a:rPr>
              <a:t>RM VALE 2021</a:t>
            </a:r>
          </a:p>
        </p:txBody>
      </p:sp>
    </p:spTree>
    <p:extLst>
      <p:ext uri="{BB962C8B-B14F-4D97-AF65-F5344CB8AC3E}">
        <p14:creationId xmlns:p14="http://schemas.microsoft.com/office/powerpoint/2010/main" val="2668229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2C47C053-46E5-4D74-B8AE-1A6635FE4E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A867DF3C-83CA-4298-90E5-D2403EC9945B}"/>
              </a:ext>
            </a:extLst>
          </p:cNvPr>
          <p:cNvSpPr/>
          <p:nvPr/>
        </p:nvSpPr>
        <p:spPr>
          <a:xfrm>
            <a:off x="8748797" y="5058541"/>
            <a:ext cx="5542812" cy="5540880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24D2BCF-C62B-4D18-968A-C1E1A9FB361F}"/>
              </a:ext>
            </a:extLst>
          </p:cNvPr>
          <p:cNvSpPr/>
          <p:nvPr/>
        </p:nvSpPr>
        <p:spPr>
          <a:xfrm>
            <a:off x="900871" y="3044279"/>
            <a:ext cx="28729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Começar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2B767CC-5829-4F95-9F5D-218638F7A258}"/>
              </a:ext>
            </a:extLst>
          </p:cNvPr>
          <p:cNvSpPr/>
          <p:nvPr/>
        </p:nvSpPr>
        <p:spPr>
          <a:xfrm>
            <a:off x="900870" y="2584655"/>
            <a:ext cx="2034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Montserrat" panose="00000500000000000000" pitchFamily="50" charset="0"/>
                <a:ea typeface="Calibri" panose="020F0502020204030204" pitchFamily="34" charset="0"/>
              </a:rPr>
              <a:t>ANTES DE</a:t>
            </a:r>
            <a:endParaRPr lang="pt-BR" sz="2800" dirty="0">
              <a:latin typeface="Montserrat" panose="00000500000000000000" pitchFamily="50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442F3AB7-56ED-4369-9472-35BDF3058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688" y="6157913"/>
            <a:ext cx="1703676" cy="367880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3AA0D7EC-02A8-4AF1-8D78-BDF145284665}"/>
              </a:ext>
            </a:extLst>
          </p:cNvPr>
          <p:cNvGrpSpPr/>
          <p:nvPr/>
        </p:nvGrpSpPr>
        <p:grpSpPr>
          <a:xfrm>
            <a:off x="5685788" y="1241874"/>
            <a:ext cx="5238738" cy="3674165"/>
            <a:chOff x="6096000" y="-245165"/>
            <a:chExt cx="5238738" cy="3674165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4AC13002-CF0A-441D-B7B0-8EAF2DD88191}"/>
                </a:ext>
              </a:extLst>
            </p:cNvPr>
            <p:cNvSpPr/>
            <p:nvPr/>
          </p:nvSpPr>
          <p:spPr>
            <a:xfrm>
              <a:off x="9084668" y="1730381"/>
              <a:ext cx="835088" cy="392046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8900BF1C-171E-47BA-953C-F2D9575B8D6D}"/>
                </a:ext>
              </a:extLst>
            </p:cNvPr>
            <p:cNvGrpSpPr/>
            <p:nvPr/>
          </p:nvGrpSpPr>
          <p:grpSpPr>
            <a:xfrm>
              <a:off x="6096000" y="-245165"/>
              <a:ext cx="5238738" cy="3674165"/>
              <a:chOff x="2178063" y="-17600"/>
              <a:chExt cx="5238738" cy="3674165"/>
            </a:xfrm>
          </p:grpSpPr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CA0FA518-16E7-4E06-8E4E-9A6FC2B9F462}"/>
                  </a:ext>
                </a:extLst>
              </p:cNvPr>
              <p:cNvSpPr txBox="1"/>
              <p:nvPr/>
            </p:nvSpPr>
            <p:spPr>
              <a:xfrm>
                <a:off x="2270263" y="1857646"/>
                <a:ext cx="2970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Gustavo Pereira</a:t>
                </a:r>
                <a:endParaRPr lang="pt-B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1" name="Imagem 10" descr="Homem com óculos de grau&#10;&#10;Descrição gerada automaticamente">
                <a:extLst>
                  <a:ext uri="{FF2B5EF4-FFF2-40B4-BE49-F238E27FC236}">
                    <a16:creationId xmlns:a16="http://schemas.microsoft.com/office/drawing/2014/main" id="{B8C2FE5E-42CC-41C7-B374-AC96A7B9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78063" y="-17600"/>
                <a:ext cx="1791212" cy="1951745"/>
              </a:xfrm>
              <a:prstGeom prst="rect">
                <a:avLst/>
              </a:prstGeom>
            </p:spPr>
          </p:pic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60779B7-D435-4C0D-9706-D51B7589E27B}"/>
                  </a:ext>
                </a:extLst>
              </p:cNvPr>
              <p:cNvSpPr txBox="1"/>
              <p:nvPr/>
            </p:nvSpPr>
            <p:spPr>
              <a:xfrm>
                <a:off x="2270265" y="2702458"/>
                <a:ext cx="514653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dirty="0">
                    <a:solidFill>
                      <a:schemeClr val="bg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Profissional com formação em Ciências Contábeis e Pós Graduação em Tecnologia da Informação, mais de 20 anos de experiência em gerenciamento e implementação de sistemas de gestão e soluções fiscais no Brasil e no exterior. </a:t>
                </a:r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3C333F19-68B9-4022-BD74-49E1DD4BAD1A}"/>
                  </a:ext>
                </a:extLst>
              </p:cNvPr>
              <p:cNvSpPr/>
              <p:nvPr/>
            </p:nvSpPr>
            <p:spPr>
              <a:xfrm>
                <a:off x="2273439" y="2282623"/>
                <a:ext cx="21980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1600" dirty="0">
                    <a:solidFill>
                      <a:schemeClr val="bg1"/>
                    </a:solidFill>
                  </a:rPr>
                  <a:t>Arquiteto de Soluções</a:t>
                </a:r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322BE418-1AD5-4982-A93D-CAA28435B28C}"/>
                  </a:ext>
                </a:extLst>
              </p:cNvPr>
              <p:cNvSpPr/>
              <p:nvPr/>
            </p:nvSpPr>
            <p:spPr>
              <a:xfrm>
                <a:off x="5241072" y="1965690"/>
                <a:ext cx="6864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b="1" dirty="0">
                    <a:solidFill>
                      <a:schemeClr val="bg1"/>
                    </a:solidFill>
                  </a:rPr>
                  <a:t>GSW</a:t>
                </a:r>
              </a:p>
            </p:txBody>
          </p:sp>
        </p:grpSp>
      </p:grpSp>
      <p:sp>
        <p:nvSpPr>
          <p:cNvPr id="17" name="Elipse 16">
            <a:extLst>
              <a:ext uri="{FF2B5EF4-FFF2-40B4-BE49-F238E27FC236}">
                <a16:creationId xmlns:a16="http://schemas.microsoft.com/office/drawing/2014/main" id="{EE794434-33BE-47DF-A22A-5B44BCD876CB}"/>
              </a:ext>
            </a:extLst>
          </p:cNvPr>
          <p:cNvSpPr/>
          <p:nvPr/>
        </p:nvSpPr>
        <p:spPr>
          <a:xfrm>
            <a:off x="-3041558" y="-2250814"/>
            <a:ext cx="8133140" cy="8130305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334767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FC8746-EAF1-4FFE-B210-A1A15A5A0219}"/>
              </a:ext>
            </a:extLst>
          </p:cNvPr>
          <p:cNvSpPr txBox="1"/>
          <p:nvPr/>
        </p:nvSpPr>
        <p:spPr>
          <a:xfrm>
            <a:off x="976791" y="2228671"/>
            <a:ext cx="5293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Montserrat ExtraBold" panose="00000900000000000000" pitchFamily="2" charset="0"/>
              </a:rPr>
              <a:t>RPA - vilão ou </a:t>
            </a:r>
            <a:r>
              <a:rPr lang="pt-BR" sz="3600" dirty="0">
                <a:solidFill>
                  <a:srgbClr val="D88D00"/>
                </a:solidFill>
                <a:latin typeface="Montserrat ExtraBold" panose="00000900000000000000" pitchFamily="2" charset="0"/>
              </a:rPr>
              <a:t>aliado</a:t>
            </a:r>
            <a:r>
              <a:rPr lang="pt-BR" sz="3600" dirty="0">
                <a:solidFill>
                  <a:schemeClr val="bg1"/>
                </a:solidFill>
                <a:latin typeface="Montserrat ExtraBold" panose="00000900000000000000" pitchFamily="2" charset="0"/>
              </a:rPr>
              <a:t> da sua equipe?</a:t>
            </a:r>
          </a:p>
        </p:txBody>
      </p:sp>
    </p:spTree>
    <p:extLst>
      <p:ext uri="{BB962C8B-B14F-4D97-AF65-F5344CB8AC3E}">
        <p14:creationId xmlns:p14="http://schemas.microsoft.com/office/powerpoint/2010/main" val="32968609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E81DCF5-CE97-444B-B192-68C838804C8B}"/>
              </a:ext>
            </a:extLst>
          </p:cNvPr>
          <p:cNvSpPr/>
          <p:nvPr/>
        </p:nvSpPr>
        <p:spPr>
          <a:xfrm>
            <a:off x="2541395" y="398430"/>
            <a:ext cx="71092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2963"/>
                </a:solidFill>
                <a:latin typeface="Montserrat" panose="00000500000000000000" pitchFamily="50" charset="0"/>
              </a:rPr>
              <a:t>Como seu departamento ou grupo mudará os </a:t>
            </a:r>
            <a:r>
              <a:rPr lang="pt-BR" dirty="0">
                <a:solidFill>
                  <a:srgbClr val="002963"/>
                </a:solidFill>
                <a:latin typeface="+mj-lt"/>
              </a:rPr>
              <a:t>investimentos em </a:t>
            </a:r>
            <a:r>
              <a:rPr lang="pt-BR" b="1" dirty="0">
                <a:solidFill>
                  <a:srgbClr val="002963"/>
                </a:solidFill>
                <a:latin typeface="+mj-lt"/>
              </a:rPr>
              <a:t>RPA nos próximos 12 meses?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8731CD3-F194-453F-B69B-6D97A6A51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9730" y="1454847"/>
            <a:ext cx="1959775" cy="3544887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9F9BFA4D-DC18-47C3-8CEE-59AF30257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7543" y="4083290"/>
            <a:ext cx="2771775" cy="12954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14848A-F361-412A-9BB6-CE64F0C36B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9044" y="2590405"/>
            <a:ext cx="971550" cy="188595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162802A-CD15-42C5-8C38-552CEB3A55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50905" y="1551698"/>
            <a:ext cx="1409700" cy="139065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ED8E4BE-3166-4212-B1B7-6BE91A25E1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22297" y="1454847"/>
            <a:ext cx="600075" cy="828675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B9DD277-4DD3-4D55-8349-8B029D4D04CF}"/>
              </a:ext>
            </a:extLst>
          </p:cNvPr>
          <p:cNvGrpSpPr/>
          <p:nvPr/>
        </p:nvGrpSpPr>
        <p:grpSpPr>
          <a:xfrm>
            <a:off x="6703167" y="1871270"/>
            <a:ext cx="2958525" cy="376394"/>
            <a:chOff x="184103" y="2403096"/>
            <a:chExt cx="2958525" cy="37639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A52360F4-B0FA-4268-ADEF-8D27EAA7633C}"/>
                </a:ext>
              </a:extLst>
            </p:cNvPr>
            <p:cNvSpPr/>
            <p:nvPr/>
          </p:nvSpPr>
          <p:spPr>
            <a:xfrm>
              <a:off x="184103" y="2403096"/>
              <a:ext cx="2958525" cy="376394"/>
            </a:xfrm>
            <a:prstGeom prst="roundRect">
              <a:avLst/>
            </a:prstGeom>
            <a:solidFill>
              <a:srgbClr val="002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13325BE5-D460-4E64-92B3-6C69F48D762F}"/>
                </a:ext>
              </a:extLst>
            </p:cNvPr>
            <p:cNvSpPr/>
            <p:nvPr/>
          </p:nvSpPr>
          <p:spPr>
            <a:xfrm>
              <a:off x="399594" y="2437405"/>
              <a:ext cx="24817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40% aumentará mais de 10%</a:t>
              </a: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19D6313-7EAD-489C-9137-7581BB5DD8A1}"/>
              </a:ext>
            </a:extLst>
          </p:cNvPr>
          <p:cNvGrpSpPr/>
          <p:nvPr/>
        </p:nvGrpSpPr>
        <p:grpSpPr>
          <a:xfrm>
            <a:off x="2994152" y="4941056"/>
            <a:ext cx="3313910" cy="376394"/>
            <a:chOff x="264847" y="2908541"/>
            <a:chExt cx="3313910" cy="376394"/>
          </a:xfrm>
        </p:grpSpPr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08AFE425-47BB-47AA-ABCA-E7AB8E7F55C0}"/>
                </a:ext>
              </a:extLst>
            </p:cNvPr>
            <p:cNvSpPr/>
            <p:nvPr/>
          </p:nvSpPr>
          <p:spPr>
            <a:xfrm>
              <a:off x="264847" y="2908541"/>
              <a:ext cx="3313910" cy="376394"/>
            </a:xfrm>
            <a:prstGeom prst="roundRect">
              <a:avLst/>
            </a:prstGeom>
            <a:solidFill>
              <a:srgbClr val="004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59680FBA-C310-4A1E-82C8-B0CE5E40C3FD}"/>
                </a:ext>
              </a:extLst>
            </p:cNvPr>
            <p:cNvSpPr/>
            <p:nvPr/>
          </p:nvSpPr>
          <p:spPr>
            <a:xfrm>
              <a:off x="399593" y="2943649"/>
              <a:ext cx="238078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26% aumentará mais de 5%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F78D4E91-EEE6-4CE7-B909-FF15DDD96F70}"/>
              </a:ext>
            </a:extLst>
          </p:cNvPr>
          <p:cNvGrpSpPr/>
          <p:nvPr/>
        </p:nvGrpSpPr>
        <p:grpSpPr>
          <a:xfrm>
            <a:off x="1292710" y="3695014"/>
            <a:ext cx="3313910" cy="376394"/>
            <a:chOff x="983324" y="3530267"/>
            <a:chExt cx="3313910" cy="376394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3A6E684E-C47C-4830-9D22-CE28CAF29C01}"/>
                </a:ext>
              </a:extLst>
            </p:cNvPr>
            <p:cNvSpPr/>
            <p:nvPr/>
          </p:nvSpPr>
          <p:spPr>
            <a:xfrm>
              <a:off x="983324" y="3530267"/>
              <a:ext cx="3313910" cy="376394"/>
            </a:xfrm>
            <a:prstGeom prst="roundRect">
              <a:avLst/>
            </a:prstGeom>
            <a:solidFill>
              <a:srgbClr val="006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FE3174AC-2B74-43E4-8550-1D64D7F4F01C}"/>
                </a:ext>
              </a:extLst>
            </p:cNvPr>
            <p:cNvSpPr/>
            <p:nvPr/>
          </p:nvSpPr>
          <p:spPr>
            <a:xfrm>
              <a:off x="995215" y="3572955"/>
              <a:ext cx="310373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16% manterá o mesmo investimento</a:t>
              </a: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4EEEEDFD-0ECD-4FCF-88A3-8587182AE220}"/>
              </a:ext>
            </a:extLst>
          </p:cNvPr>
          <p:cNvGrpSpPr/>
          <p:nvPr/>
        </p:nvGrpSpPr>
        <p:grpSpPr>
          <a:xfrm>
            <a:off x="2251327" y="2181707"/>
            <a:ext cx="2704428" cy="376394"/>
            <a:chOff x="569495" y="4328774"/>
            <a:chExt cx="2704428" cy="376394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55F39416-7632-459C-A2DC-3CC769A1C9B4}"/>
                </a:ext>
              </a:extLst>
            </p:cNvPr>
            <p:cNvSpPr/>
            <p:nvPr/>
          </p:nvSpPr>
          <p:spPr>
            <a:xfrm>
              <a:off x="569495" y="4328774"/>
              <a:ext cx="2704428" cy="376394"/>
            </a:xfrm>
            <a:prstGeom prst="roundRect">
              <a:avLst/>
            </a:prstGeom>
            <a:solidFill>
              <a:srgbClr val="3B8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F9DA2718-791E-4859-ACF7-14DEDB28564B}"/>
                </a:ext>
              </a:extLst>
            </p:cNvPr>
            <p:cNvSpPr/>
            <p:nvPr/>
          </p:nvSpPr>
          <p:spPr>
            <a:xfrm>
              <a:off x="667835" y="4363933"/>
              <a:ext cx="23278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13% reduzirá entre 5 e 10%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1C3594F-D85E-4D26-9A85-B216A85CB9E8}"/>
              </a:ext>
            </a:extLst>
          </p:cNvPr>
          <p:cNvGrpSpPr/>
          <p:nvPr/>
        </p:nvGrpSpPr>
        <p:grpSpPr>
          <a:xfrm>
            <a:off x="2759614" y="1479571"/>
            <a:ext cx="3119347" cy="376394"/>
            <a:chOff x="322372" y="4575873"/>
            <a:chExt cx="3119347" cy="376394"/>
          </a:xfrm>
        </p:grpSpPr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0D786DE0-0245-435F-BDE4-7C66BD9AECB7}"/>
                </a:ext>
              </a:extLst>
            </p:cNvPr>
            <p:cNvSpPr/>
            <p:nvPr/>
          </p:nvSpPr>
          <p:spPr>
            <a:xfrm>
              <a:off x="322372" y="4575873"/>
              <a:ext cx="3119347" cy="376394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5E55CCD7-C130-452F-BD2D-85A55D3E641E}"/>
                </a:ext>
              </a:extLst>
            </p:cNvPr>
            <p:cNvSpPr/>
            <p:nvPr/>
          </p:nvSpPr>
          <p:spPr>
            <a:xfrm>
              <a:off x="407836" y="4602180"/>
              <a:ext cx="21643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5% reduzirá mais de 10%</a:t>
              </a:r>
            </a:p>
          </p:txBody>
        </p:sp>
      </p:grpSp>
      <p:pic>
        <p:nvPicPr>
          <p:cNvPr id="30" name="Gráfico 29">
            <a:extLst>
              <a:ext uri="{FF2B5EF4-FFF2-40B4-BE49-F238E27FC236}">
                <a16:creationId xmlns:a16="http://schemas.microsoft.com/office/drawing/2014/main" id="{E665EDEA-3646-4462-BA42-5355A9A8D0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32001" y="6165289"/>
            <a:ext cx="1702800" cy="367691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D0C43A76-1042-4884-985D-F420D1F65172}"/>
              </a:ext>
            </a:extLst>
          </p:cNvPr>
          <p:cNvSpPr txBox="1"/>
          <p:nvPr/>
        </p:nvSpPr>
        <p:spPr>
          <a:xfrm>
            <a:off x="296818" y="6235469"/>
            <a:ext cx="6671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>
                    <a:lumMod val="65000"/>
                  </a:schemeClr>
                </a:solidFill>
              </a:rPr>
              <a:t>Fonte: </a:t>
            </a:r>
            <a:r>
              <a:rPr lang="pt-BR" sz="1100" dirty="0" err="1">
                <a:solidFill>
                  <a:schemeClr val="bg1">
                    <a:lumMod val="65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Forrester</a:t>
            </a:r>
            <a:r>
              <a:rPr lang="pt-BR" sz="1100" dirty="0">
                <a:solidFill>
                  <a:schemeClr val="bg1">
                    <a:lumMod val="65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O Futuro do trabalho ainda está sendo escrito, mas quem está segurando a caneta?</a:t>
            </a:r>
            <a:endParaRPr lang="pt-BR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1195CB39-D6CF-4EEB-B288-72A55B2AE5C8}"/>
              </a:ext>
            </a:extLst>
          </p:cNvPr>
          <p:cNvSpPr/>
          <p:nvPr/>
        </p:nvSpPr>
        <p:spPr>
          <a:xfrm>
            <a:off x="-3041558" y="-2250813"/>
            <a:ext cx="5542812" cy="5540880"/>
          </a:xfrm>
          <a:prstGeom prst="ellipse">
            <a:avLst/>
          </a:prstGeom>
          <a:noFill/>
          <a:ln w="38100">
            <a:solidFill>
              <a:srgbClr val="D88D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77066747-A55B-4FF4-B045-BE7B9B8C11F6}"/>
              </a:ext>
            </a:extLst>
          </p:cNvPr>
          <p:cNvSpPr/>
          <p:nvPr/>
        </p:nvSpPr>
        <p:spPr>
          <a:xfrm>
            <a:off x="8622753" y="2942348"/>
            <a:ext cx="5542812" cy="5540880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603434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7388F21-EE29-40D0-8957-90915D924B4F}"/>
              </a:ext>
            </a:extLst>
          </p:cNvPr>
          <p:cNvSpPr txBox="1"/>
          <p:nvPr/>
        </p:nvSpPr>
        <p:spPr>
          <a:xfrm>
            <a:off x="296818" y="443342"/>
            <a:ext cx="5799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02963"/>
                </a:solidFill>
                <a:latin typeface="+mj-lt"/>
              </a:rPr>
              <a:t>Prioridades empresariais </a:t>
            </a:r>
          </a:p>
          <a:p>
            <a:r>
              <a:rPr lang="pt-BR" sz="2800" dirty="0">
                <a:solidFill>
                  <a:srgbClr val="002963"/>
                </a:solidFill>
                <a:latin typeface="Montserrat" panose="00000500000000000000" pitchFamily="50" charset="0"/>
              </a:rPr>
              <a:t>para justificar os investimentos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E618E3-FC02-49CA-A36E-8404575E4088}"/>
              </a:ext>
            </a:extLst>
          </p:cNvPr>
          <p:cNvSpPr txBox="1"/>
          <p:nvPr/>
        </p:nvSpPr>
        <p:spPr>
          <a:xfrm>
            <a:off x="296818" y="6235469"/>
            <a:ext cx="6671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>
                    <a:lumMod val="65000"/>
                  </a:schemeClr>
                </a:solidFill>
              </a:rPr>
              <a:t>Fonte: </a:t>
            </a:r>
            <a:r>
              <a:rPr lang="pt-BR" sz="1100" dirty="0" err="1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Forrester</a:t>
            </a:r>
            <a:r>
              <a:rPr lang="pt-BR" sz="1100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O Futuro do trabalho ainda está sendo escrito, mas quem está segurando a caneta?</a:t>
            </a:r>
            <a:endParaRPr lang="pt-BR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501EF13C-816F-4AC7-9375-35D627BC2678}"/>
              </a:ext>
            </a:extLst>
          </p:cNvPr>
          <p:cNvGrpSpPr/>
          <p:nvPr/>
        </p:nvGrpSpPr>
        <p:grpSpPr>
          <a:xfrm>
            <a:off x="-444500" y="2247900"/>
            <a:ext cx="9275803" cy="635000"/>
            <a:chOff x="-444500" y="2247900"/>
            <a:chExt cx="9275803" cy="635000"/>
          </a:xfrm>
        </p:grpSpPr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FE490F9F-DBCF-45FB-9FBA-90A5DA88B252}"/>
                </a:ext>
              </a:extLst>
            </p:cNvPr>
            <p:cNvGrpSpPr/>
            <p:nvPr/>
          </p:nvGrpSpPr>
          <p:grpSpPr>
            <a:xfrm>
              <a:off x="-444500" y="2247900"/>
              <a:ext cx="4254500" cy="635000"/>
              <a:chOff x="-444500" y="2247900"/>
              <a:chExt cx="4254500" cy="635000"/>
            </a:xfrm>
          </p:grpSpPr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B2A381BC-816E-4433-AC4E-5252A28B661D}"/>
                  </a:ext>
                </a:extLst>
              </p:cNvPr>
              <p:cNvSpPr/>
              <p:nvPr/>
            </p:nvSpPr>
            <p:spPr>
              <a:xfrm>
                <a:off x="-444500" y="2247900"/>
                <a:ext cx="4254500" cy="635000"/>
              </a:xfrm>
              <a:prstGeom prst="roundRect">
                <a:avLst>
                  <a:gd name="adj" fmla="val 10898"/>
                </a:avLst>
              </a:prstGeom>
              <a:solidFill>
                <a:srgbClr val="002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8AFD8C83-25BB-40C7-AF9F-1D2DF715E135}"/>
                  </a:ext>
                </a:extLst>
              </p:cNvPr>
              <p:cNvSpPr/>
              <p:nvPr/>
            </p:nvSpPr>
            <p:spPr>
              <a:xfrm>
                <a:off x="2943747" y="2378450"/>
                <a:ext cx="7537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b="1" dirty="0">
                    <a:solidFill>
                      <a:schemeClr val="bg1"/>
                    </a:solidFill>
                    <a:latin typeface="+mj-lt"/>
                  </a:rPr>
                  <a:t>86%</a:t>
                </a:r>
              </a:p>
            </p:txBody>
          </p:sp>
        </p:grp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72702C41-AD75-485A-947D-1FF8AB107054}"/>
                </a:ext>
              </a:extLst>
            </p:cNvPr>
            <p:cNvSpPr/>
            <p:nvPr/>
          </p:nvSpPr>
          <p:spPr>
            <a:xfrm>
              <a:off x="3945029" y="2396123"/>
              <a:ext cx="488627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Melhorar a experiência dos clientes com a empresa</a:t>
              </a: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04DD69CE-6F70-4101-BE2B-1E2078211B06}"/>
              </a:ext>
            </a:extLst>
          </p:cNvPr>
          <p:cNvGrpSpPr/>
          <p:nvPr/>
        </p:nvGrpSpPr>
        <p:grpSpPr>
          <a:xfrm>
            <a:off x="-444500" y="3074330"/>
            <a:ext cx="5612706" cy="635000"/>
            <a:chOff x="-444500" y="3074330"/>
            <a:chExt cx="5612706" cy="635000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44A30A37-6E01-4428-9247-FBD41FFA5538}"/>
                </a:ext>
              </a:extLst>
            </p:cNvPr>
            <p:cNvGrpSpPr/>
            <p:nvPr/>
          </p:nvGrpSpPr>
          <p:grpSpPr>
            <a:xfrm>
              <a:off x="-444500" y="3074330"/>
              <a:ext cx="3911600" cy="635000"/>
              <a:chOff x="-444500" y="3074330"/>
              <a:chExt cx="3911600" cy="635000"/>
            </a:xfrm>
          </p:grpSpPr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6A815D04-EF14-4251-AC0B-EA1E9A8FC99C}"/>
                  </a:ext>
                </a:extLst>
              </p:cNvPr>
              <p:cNvSpPr/>
              <p:nvPr/>
            </p:nvSpPr>
            <p:spPr>
              <a:xfrm>
                <a:off x="-444500" y="3074330"/>
                <a:ext cx="3911600" cy="635000"/>
              </a:xfrm>
              <a:prstGeom prst="roundRect">
                <a:avLst>
                  <a:gd name="adj" fmla="val 10898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4FCE6936-4CA0-4197-AEB4-D5CD5011A7B9}"/>
                  </a:ext>
                </a:extLst>
              </p:cNvPr>
              <p:cNvSpPr/>
              <p:nvPr/>
            </p:nvSpPr>
            <p:spPr>
              <a:xfrm>
                <a:off x="2599396" y="3185268"/>
                <a:ext cx="7409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b="1" dirty="0">
                    <a:solidFill>
                      <a:schemeClr val="bg1"/>
                    </a:solidFill>
                    <a:latin typeface="+mj-lt"/>
                  </a:rPr>
                  <a:t>83%</a:t>
                </a:r>
              </a:p>
            </p:txBody>
          </p:sp>
        </p:grp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50FEA918-896A-459B-BBB1-0045AE5E65D2}"/>
                </a:ext>
              </a:extLst>
            </p:cNvPr>
            <p:cNvSpPr/>
            <p:nvPr/>
          </p:nvSpPr>
          <p:spPr>
            <a:xfrm>
              <a:off x="3630606" y="3228632"/>
              <a:ext cx="15376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Reduzir custos</a:t>
              </a: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004AC15-9875-4551-9724-48EDBB923EDC}"/>
              </a:ext>
            </a:extLst>
          </p:cNvPr>
          <p:cNvGrpSpPr/>
          <p:nvPr/>
        </p:nvGrpSpPr>
        <p:grpSpPr>
          <a:xfrm>
            <a:off x="-444500" y="3900760"/>
            <a:ext cx="5776213" cy="635000"/>
            <a:chOff x="-444500" y="3900760"/>
            <a:chExt cx="5776213" cy="635000"/>
          </a:xfrm>
        </p:grpSpPr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158224CB-EF37-4574-81F6-4D08FB2E820E}"/>
                </a:ext>
              </a:extLst>
            </p:cNvPr>
            <p:cNvGrpSpPr/>
            <p:nvPr/>
          </p:nvGrpSpPr>
          <p:grpSpPr>
            <a:xfrm>
              <a:off x="-444500" y="3900760"/>
              <a:ext cx="3746500" cy="635000"/>
              <a:chOff x="-444500" y="3900760"/>
              <a:chExt cx="3746500" cy="635000"/>
            </a:xfrm>
          </p:grpSpPr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D446C19C-E9DE-45BD-86B0-F257916F590A}"/>
                  </a:ext>
                </a:extLst>
              </p:cNvPr>
              <p:cNvSpPr/>
              <p:nvPr/>
            </p:nvSpPr>
            <p:spPr>
              <a:xfrm>
                <a:off x="-444500" y="3900760"/>
                <a:ext cx="3746500" cy="635000"/>
              </a:xfrm>
              <a:prstGeom prst="roundRect">
                <a:avLst>
                  <a:gd name="adj" fmla="val 10898"/>
                </a:avLst>
              </a:prstGeom>
              <a:solidFill>
                <a:srgbClr val="006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13D9DA2A-B1A2-4659-A75F-EE65A40D6ACA}"/>
                  </a:ext>
                </a:extLst>
              </p:cNvPr>
              <p:cNvSpPr/>
              <p:nvPr/>
            </p:nvSpPr>
            <p:spPr>
              <a:xfrm>
                <a:off x="2501476" y="4008451"/>
                <a:ext cx="6912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b="1" dirty="0">
                    <a:solidFill>
                      <a:schemeClr val="bg1"/>
                    </a:solidFill>
                    <a:latin typeface="+mj-lt"/>
                  </a:rPr>
                  <a:t>81%</a:t>
                </a:r>
              </a:p>
            </p:txBody>
          </p:sp>
        </p:grp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C94000D-F421-46BA-8F4D-74C09B5B6EC8}"/>
                </a:ext>
              </a:extLst>
            </p:cNvPr>
            <p:cNvSpPr/>
            <p:nvPr/>
          </p:nvSpPr>
          <p:spPr>
            <a:xfrm>
              <a:off x="3467100" y="4044194"/>
              <a:ext cx="186461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Aumentar receitas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EF9F0B8-C18C-4730-8AAC-2154D223FBB9}"/>
              </a:ext>
            </a:extLst>
          </p:cNvPr>
          <p:cNvGrpSpPr/>
          <p:nvPr/>
        </p:nvGrpSpPr>
        <p:grpSpPr>
          <a:xfrm>
            <a:off x="-444500" y="4727190"/>
            <a:ext cx="9129695" cy="635000"/>
            <a:chOff x="-444500" y="4727190"/>
            <a:chExt cx="9129695" cy="635000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43D90DB2-7138-4350-B2D9-EA478C441B1D}"/>
                </a:ext>
              </a:extLst>
            </p:cNvPr>
            <p:cNvGrpSpPr/>
            <p:nvPr/>
          </p:nvGrpSpPr>
          <p:grpSpPr>
            <a:xfrm>
              <a:off x="-444500" y="4727190"/>
              <a:ext cx="3746500" cy="635000"/>
              <a:chOff x="-444500" y="4727190"/>
              <a:chExt cx="3746500" cy="635000"/>
            </a:xfrm>
          </p:grpSpPr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D8EB78B8-7976-4E8D-8AB6-2AF3EDD9FCA1}"/>
                  </a:ext>
                </a:extLst>
              </p:cNvPr>
              <p:cNvSpPr/>
              <p:nvPr/>
            </p:nvSpPr>
            <p:spPr>
              <a:xfrm>
                <a:off x="-444500" y="4727190"/>
                <a:ext cx="3746500" cy="635000"/>
              </a:xfrm>
              <a:prstGeom prst="roundRect">
                <a:avLst>
                  <a:gd name="adj" fmla="val 10898"/>
                </a:avLst>
              </a:prstGeom>
              <a:solidFill>
                <a:srgbClr val="3B8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F0DA48C0-7653-4EDA-AFC3-4C84C28AB08C}"/>
                  </a:ext>
                </a:extLst>
              </p:cNvPr>
              <p:cNvSpPr/>
              <p:nvPr/>
            </p:nvSpPr>
            <p:spPr>
              <a:xfrm>
                <a:off x="2501476" y="4832062"/>
                <a:ext cx="6912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b="1" dirty="0">
                    <a:solidFill>
                      <a:schemeClr val="bg1"/>
                    </a:solidFill>
                    <a:latin typeface="+mj-lt"/>
                  </a:rPr>
                  <a:t>81%</a:t>
                </a:r>
              </a:p>
            </p:txBody>
          </p:sp>
        </p:grp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55D945E4-296C-48BB-84A2-BB0E349359B2}"/>
                </a:ext>
              </a:extLst>
            </p:cNvPr>
            <p:cNvSpPr/>
            <p:nvPr/>
          </p:nvSpPr>
          <p:spPr>
            <a:xfrm>
              <a:off x="3467100" y="4836300"/>
              <a:ext cx="52180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Otimizar os processos de gerenciamento de mudanças</a:t>
              </a:r>
            </a:p>
          </p:txBody>
        </p:sp>
      </p:grpSp>
      <p:sp>
        <p:nvSpPr>
          <p:cNvPr id="28" name="Elipse 27">
            <a:extLst>
              <a:ext uri="{FF2B5EF4-FFF2-40B4-BE49-F238E27FC236}">
                <a16:creationId xmlns:a16="http://schemas.microsoft.com/office/drawing/2014/main" id="{57048676-3272-43BE-A128-4E1B5850A549}"/>
              </a:ext>
            </a:extLst>
          </p:cNvPr>
          <p:cNvSpPr/>
          <p:nvPr/>
        </p:nvSpPr>
        <p:spPr>
          <a:xfrm>
            <a:off x="9592604" y="-9543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692125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87A8A85-FB47-44E8-A8EF-4FD7FA0DAF32}"/>
              </a:ext>
            </a:extLst>
          </p:cNvPr>
          <p:cNvSpPr/>
          <p:nvPr/>
        </p:nvSpPr>
        <p:spPr>
          <a:xfrm>
            <a:off x="701802" y="2203765"/>
            <a:ext cx="532021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47B0"/>
                </a:solidFill>
                <a:latin typeface="Montserrat" panose="00000500000000000000" pitchFamily="50" charset="0"/>
              </a:rPr>
              <a:t>IMPACTOS DA PANDEMIA</a:t>
            </a:r>
          </a:p>
          <a:p>
            <a:r>
              <a:rPr lang="pt-BR" sz="3200" dirty="0">
                <a:solidFill>
                  <a:srgbClr val="0047B0"/>
                </a:solidFill>
                <a:latin typeface="+mj-lt"/>
              </a:rPr>
              <a:t>Aceleração dos Projetos de RPA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5EECBA-6A47-4341-9CAA-9DB85076F485}"/>
              </a:ext>
            </a:extLst>
          </p:cNvPr>
          <p:cNvSpPr txBox="1"/>
          <p:nvPr/>
        </p:nvSpPr>
        <p:spPr>
          <a:xfrm>
            <a:off x="701802" y="3699881"/>
            <a:ext cx="4550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Recessões recentes são seguidas por recuperações sem emprego.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D010EE-E1AF-47E9-9154-30B39B864569}"/>
              </a:ext>
            </a:extLst>
          </p:cNvPr>
          <p:cNvSpPr txBox="1"/>
          <p:nvPr/>
        </p:nvSpPr>
        <p:spPr>
          <a:xfrm>
            <a:off x="264847" y="6179193"/>
            <a:ext cx="1064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</a:rPr>
              <a:t>Fonte: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Forrester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COVID-19 Crisis Will Accelerate Enterprise Automation Plans</a:t>
            </a:r>
            <a:endParaRPr lang="pt-B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4FDDDC1-8BEB-48C1-8D90-5B2D21B7404D}"/>
              </a:ext>
            </a:extLst>
          </p:cNvPr>
          <p:cNvSpPr/>
          <p:nvPr/>
        </p:nvSpPr>
        <p:spPr>
          <a:xfrm>
            <a:off x="6096000" y="1465353"/>
            <a:ext cx="5075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Tempo necessário para recuperar o nível de empregos do período antes das crises: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68C2BF1-6424-4E08-BAF2-D4141C17F546}"/>
              </a:ext>
            </a:extLst>
          </p:cNvPr>
          <p:cNvSpPr/>
          <p:nvPr/>
        </p:nvSpPr>
        <p:spPr>
          <a:xfrm>
            <a:off x="6096000" y="4346212"/>
            <a:ext cx="50012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0064F8"/>
                </a:solidFill>
              </a:rPr>
              <a:t>Principal razão: </a:t>
            </a:r>
            <a:r>
              <a:rPr lang="pt-BR" sz="1400" dirty="0">
                <a:solidFill>
                  <a:srgbClr val="0064F8"/>
                </a:solidFill>
              </a:rPr>
              <a:t>as empresas aceleram a substituição de trabalhos rotineiros de média habilidade pelo uso de tecnologias de automação. 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789624B-03F6-4920-B8DC-BFB274AA1770}"/>
              </a:ext>
            </a:extLst>
          </p:cNvPr>
          <p:cNvSpPr/>
          <p:nvPr/>
        </p:nvSpPr>
        <p:spPr>
          <a:xfrm>
            <a:off x="6096000" y="2437403"/>
            <a:ext cx="1705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3B8AFF"/>
                </a:solidFill>
                <a:latin typeface="+mj-lt"/>
              </a:rPr>
              <a:t>1970 e 1982</a:t>
            </a:r>
            <a:endParaRPr lang="pt-BR" sz="2000" dirty="0">
              <a:solidFill>
                <a:srgbClr val="3B8AFF"/>
              </a:solidFill>
              <a:latin typeface="+mj-lt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35B0C58-5CE0-418F-BF4A-D6F5D69B6E78}"/>
              </a:ext>
            </a:extLst>
          </p:cNvPr>
          <p:cNvGrpSpPr/>
          <p:nvPr/>
        </p:nvGrpSpPr>
        <p:grpSpPr>
          <a:xfrm>
            <a:off x="7942359" y="2356490"/>
            <a:ext cx="2113114" cy="523220"/>
            <a:chOff x="-391885" y="3183753"/>
            <a:chExt cx="2113114" cy="52322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8B7E9012-80E4-4E71-9FB3-CD4FD59C7CAF}"/>
                </a:ext>
              </a:extLst>
            </p:cNvPr>
            <p:cNvSpPr/>
            <p:nvPr/>
          </p:nvSpPr>
          <p:spPr>
            <a:xfrm>
              <a:off x="-391885" y="3183753"/>
              <a:ext cx="596664" cy="523220"/>
            </a:xfrm>
            <a:prstGeom prst="roundRect">
              <a:avLst/>
            </a:prstGeom>
            <a:solidFill>
              <a:srgbClr val="3B8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3A1A48D8-B967-4F65-890D-2E027DC56C07}"/>
                </a:ext>
              </a:extLst>
            </p:cNvPr>
            <p:cNvSpPr/>
            <p:nvPr/>
          </p:nvSpPr>
          <p:spPr>
            <a:xfrm>
              <a:off x="241337" y="3264929"/>
              <a:ext cx="14798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bg2">
                      <a:lumMod val="25000"/>
                    </a:schemeClr>
                  </a:solidFill>
                </a:rPr>
                <a:t>2 a 6 meses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D4161C46-502A-4AE9-9A3A-337707C06466}"/>
              </a:ext>
            </a:extLst>
          </p:cNvPr>
          <p:cNvGrpSpPr/>
          <p:nvPr/>
        </p:nvGrpSpPr>
        <p:grpSpPr>
          <a:xfrm>
            <a:off x="7942359" y="3441805"/>
            <a:ext cx="2907371" cy="523220"/>
            <a:chOff x="-391885" y="3183753"/>
            <a:chExt cx="2907371" cy="523220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70BBE63A-A1EF-47B1-9C0D-EA97ADB03C92}"/>
                </a:ext>
              </a:extLst>
            </p:cNvPr>
            <p:cNvSpPr/>
            <p:nvPr/>
          </p:nvSpPr>
          <p:spPr>
            <a:xfrm>
              <a:off x="-391885" y="3183753"/>
              <a:ext cx="1206264" cy="523220"/>
            </a:xfrm>
            <a:prstGeom prst="roundRect">
              <a:avLst/>
            </a:prstGeom>
            <a:solidFill>
              <a:srgbClr val="006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E85B677F-0662-4785-8DAC-F3A4D210D7A1}"/>
                </a:ext>
              </a:extLst>
            </p:cNvPr>
            <p:cNvSpPr/>
            <p:nvPr/>
          </p:nvSpPr>
          <p:spPr>
            <a:xfrm>
              <a:off x="814379" y="3264929"/>
              <a:ext cx="17011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bg2">
                      <a:lumMod val="25000"/>
                    </a:schemeClr>
                  </a:solidFill>
                </a:rPr>
                <a:t>17 a 23 meses</a:t>
              </a:r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693A62E9-D795-457F-BA4C-61D8F4A06FBC}"/>
              </a:ext>
            </a:extLst>
          </p:cNvPr>
          <p:cNvSpPr/>
          <p:nvPr/>
        </p:nvSpPr>
        <p:spPr>
          <a:xfrm>
            <a:off x="6096000" y="3513033"/>
            <a:ext cx="1715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0064F8"/>
                </a:solidFill>
                <a:latin typeface="+mj-lt"/>
              </a:rPr>
              <a:t>1991 e 2009</a:t>
            </a:r>
            <a:endParaRPr lang="pt-BR" sz="2000" dirty="0">
              <a:solidFill>
                <a:srgbClr val="0064F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34590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903E4D8-94D5-43A8-BA5E-D46C70D350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87A8A85-FB47-44E8-A8EF-4FD7FA0DAF32}"/>
              </a:ext>
            </a:extLst>
          </p:cNvPr>
          <p:cNvSpPr/>
          <p:nvPr/>
        </p:nvSpPr>
        <p:spPr>
          <a:xfrm>
            <a:off x="296819" y="324849"/>
            <a:ext cx="41825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" panose="00000500000000000000" pitchFamily="50" charset="0"/>
                <a:ea typeface="Segoe UI" panose="020B0502040204020203" pitchFamily="34" charset="0"/>
                <a:cs typeface="Arial" panose="020B0604020202020204" pitchFamily="34" charset="0"/>
              </a:rPr>
              <a:t>RPA: NA ÁREA FISCAL</a:t>
            </a:r>
          </a:p>
          <a:p>
            <a:r>
              <a:rPr lang="pt-BR" sz="2800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Arial" panose="020B0604020202020204" pitchFamily="34" charset="0"/>
              </a:rPr>
              <a:t>Mais aliado que vilão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71E7565-0A25-4E53-A40A-B1C9F402A080}"/>
              </a:ext>
            </a:extLst>
          </p:cNvPr>
          <p:cNvGrpSpPr/>
          <p:nvPr/>
        </p:nvGrpSpPr>
        <p:grpSpPr>
          <a:xfrm>
            <a:off x="534562" y="3706207"/>
            <a:ext cx="4647426" cy="914400"/>
            <a:chOff x="534562" y="3706207"/>
            <a:chExt cx="4647426" cy="9144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3A8A79E2-0988-41F6-8C27-414EF75D47E1}"/>
                </a:ext>
              </a:extLst>
            </p:cNvPr>
            <p:cNvSpPr/>
            <p:nvPr/>
          </p:nvSpPr>
          <p:spPr>
            <a:xfrm>
              <a:off x="1677562" y="3871019"/>
              <a:ext cx="35044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Exige a intervenção humana para corrigir erros e falhas em entregas</a:t>
              </a:r>
            </a:p>
          </p:txBody>
        </p:sp>
        <p:pic>
          <p:nvPicPr>
            <p:cNvPr id="9" name="Gráfico 8" descr="Área de Transferência Parcialmente Marcada">
              <a:extLst>
                <a:ext uri="{FF2B5EF4-FFF2-40B4-BE49-F238E27FC236}">
                  <a16:creationId xmlns:a16="http://schemas.microsoft.com/office/drawing/2014/main" id="{616FD087-D158-4AB6-A30A-7D08E34C8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4562" y="3706207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8C40F8E-C3F3-4C9D-817C-DC4D6E223C89}"/>
              </a:ext>
            </a:extLst>
          </p:cNvPr>
          <p:cNvGrpSpPr/>
          <p:nvPr/>
        </p:nvGrpSpPr>
        <p:grpSpPr>
          <a:xfrm>
            <a:off x="6246311" y="3704013"/>
            <a:ext cx="4881366" cy="914400"/>
            <a:chOff x="6589017" y="3947545"/>
            <a:chExt cx="4881366" cy="9144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0EA49F0-1C68-4C14-80FC-6BF16721372B}"/>
                </a:ext>
              </a:extLst>
            </p:cNvPr>
            <p:cNvSpPr/>
            <p:nvPr/>
          </p:nvSpPr>
          <p:spPr>
            <a:xfrm>
              <a:off x="7642241" y="4112357"/>
              <a:ext cx="382814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Destaca a capacidade humana em planejar e reduzir custos tributários</a:t>
              </a:r>
            </a:p>
          </p:txBody>
        </p:sp>
        <p:pic>
          <p:nvPicPr>
            <p:cNvPr id="11" name="Gráfico 10" descr="Cérebro na cabeça">
              <a:extLst>
                <a:ext uri="{FF2B5EF4-FFF2-40B4-BE49-F238E27FC236}">
                  <a16:creationId xmlns:a16="http://schemas.microsoft.com/office/drawing/2014/main" id="{6A6E1321-B686-44FE-9506-449A20107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89017" y="3947545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238D715-CE9B-47A0-8212-D6E706EAC174}"/>
              </a:ext>
            </a:extLst>
          </p:cNvPr>
          <p:cNvGrpSpPr/>
          <p:nvPr/>
        </p:nvGrpSpPr>
        <p:grpSpPr>
          <a:xfrm>
            <a:off x="6246311" y="1940078"/>
            <a:ext cx="4881366" cy="914400"/>
            <a:chOff x="6091433" y="1954755"/>
            <a:chExt cx="4881366" cy="91440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B277DAE0-120A-46B3-980F-0D9C4E4B4398}"/>
                </a:ext>
              </a:extLst>
            </p:cNvPr>
            <p:cNvSpPr/>
            <p:nvPr/>
          </p:nvSpPr>
          <p:spPr>
            <a:xfrm>
              <a:off x="7144657" y="2117787"/>
              <a:ext cx="382814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Aumenta a segurança das informações </a:t>
              </a:r>
            </a:p>
            <a:p>
              <a:r>
                <a:rPr lang="pt-BR" sz="1400" dirty="0">
                  <a:solidFill>
                    <a:schemeClr val="bg1"/>
                  </a:solidFill>
                </a:rPr>
                <a:t>(reduz a exposição fiscal)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pic>
          <p:nvPicPr>
            <p:cNvPr id="13" name="Gráfico 12" descr="Escudo com marca de verificação">
              <a:extLst>
                <a:ext uri="{FF2B5EF4-FFF2-40B4-BE49-F238E27FC236}">
                  <a16:creationId xmlns:a16="http://schemas.microsoft.com/office/drawing/2014/main" id="{046DF42F-8CBE-4FD2-9FC4-A6CF6B550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1433" y="1954755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156FA45-07F4-40EF-BA18-845B398D74F7}"/>
              </a:ext>
            </a:extLst>
          </p:cNvPr>
          <p:cNvGrpSpPr/>
          <p:nvPr/>
        </p:nvGrpSpPr>
        <p:grpSpPr>
          <a:xfrm>
            <a:off x="534562" y="1937587"/>
            <a:ext cx="4647426" cy="914400"/>
            <a:chOff x="534562" y="1937587"/>
            <a:chExt cx="4647426" cy="914400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48CEAFB2-A9BC-4A80-BD6E-11CC26F601E5}"/>
                </a:ext>
              </a:extLst>
            </p:cNvPr>
            <p:cNvSpPr/>
            <p:nvPr/>
          </p:nvSpPr>
          <p:spPr>
            <a:xfrm>
              <a:off x="1677562" y="2010066"/>
              <a:ext cx="350442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Elimina processos repetitivos </a:t>
              </a:r>
            </a:p>
            <a:p>
              <a:r>
                <a:rPr lang="pt-BR" sz="1400" dirty="0">
                  <a:solidFill>
                    <a:schemeClr val="bg1"/>
                  </a:solidFill>
                </a:rPr>
                <a:t>(digitação de dados, conciliações, analises simples de inconsistências)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pic>
          <p:nvPicPr>
            <p:cNvPr id="15" name="Gráfico 14" descr="Melhoria contínua">
              <a:extLst>
                <a:ext uri="{FF2B5EF4-FFF2-40B4-BE49-F238E27FC236}">
                  <a16:creationId xmlns:a16="http://schemas.microsoft.com/office/drawing/2014/main" id="{91B873E8-90D0-4640-9E31-633199DCB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4562" y="1937587"/>
              <a:ext cx="914400" cy="914400"/>
            </a:xfrm>
            <a:prstGeom prst="rect">
              <a:avLst/>
            </a:prstGeom>
          </p:spPr>
        </p:pic>
      </p:grpSp>
      <p:pic>
        <p:nvPicPr>
          <p:cNvPr id="21" name="Gráfico 20">
            <a:extLst>
              <a:ext uri="{FF2B5EF4-FFF2-40B4-BE49-F238E27FC236}">
                <a16:creationId xmlns:a16="http://schemas.microsoft.com/office/drawing/2014/main" id="{B5BE391A-2214-4B45-8F6A-AA3833048D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1395" y="6235005"/>
            <a:ext cx="1380733" cy="29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242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D2C19631-536D-4E23-A8AD-40CC53149D07}"/>
              </a:ext>
            </a:extLst>
          </p:cNvPr>
          <p:cNvSpPr txBox="1">
            <a:spLocks/>
          </p:cNvSpPr>
          <p:nvPr/>
        </p:nvSpPr>
        <p:spPr>
          <a:xfrm>
            <a:off x="647700" y="2960960"/>
            <a:ext cx="6841671" cy="850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3200" dirty="0">
                <a:solidFill>
                  <a:srgbClr val="002963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Alguns </a:t>
            </a:r>
            <a:r>
              <a:rPr lang="pt-BR" sz="3200" dirty="0" err="1">
                <a:solidFill>
                  <a:srgbClr val="002963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RPAs</a:t>
            </a:r>
            <a:r>
              <a:rPr lang="pt-BR" sz="3200" dirty="0">
                <a:solidFill>
                  <a:srgbClr val="002963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que já podem ser usado em seu departamento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5382956-D067-4BAB-B866-D0C180D6C737}"/>
              </a:ext>
            </a:extLst>
          </p:cNvPr>
          <p:cNvSpPr/>
          <p:nvPr/>
        </p:nvSpPr>
        <p:spPr>
          <a:xfrm>
            <a:off x="647700" y="1927369"/>
            <a:ext cx="4001032" cy="9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4800" dirty="0">
                <a:solidFill>
                  <a:srgbClr val="002963"/>
                </a:solidFill>
                <a:latin typeface="+mj-lt"/>
                <a:cs typeface="Arial" panose="020B0604020202020204" pitchFamily="34" charset="0"/>
              </a:rPr>
              <a:t>Visão geral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53619C7-82DC-4E98-B880-D727AFA6EFE8}"/>
              </a:ext>
            </a:extLst>
          </p:cNvPr>
          <p:cNvSpPr/>
          <p:nvPr/>
        </p:nvSpPr>
        <p:spPr>
          <a:xfrm>
            <a:off x="7952490" y="-25799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26F1E32-BF82-44FF-945D-CC3B12AE1004}"/>
              </a:ext>
            </a:extLst>
          </p:cNvPr>
          <p:cNvSpPr/>
          <p:nvPr/>
        </p:nvSpPr>
        <p:spPr>
          <a:xfrm>
            <a:off x="-894080" y="4614444"/>
            <a:ext cx="5542812" cy="5540880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3781184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Elipse 120">
            <a:extLst>
              <a:ext uri="{FF2B5EF4-FFF2-40B4-BE49-F238E27FC236}">
                <a16:creationId xmlns:a16="http://schemas.microsoft.com/office/drawing/2014/main" id="{FC7E70D7-33E5-44A0-96B2-9261DD7DECB8}"/>
              </a:ext>
            </a:extLst>
          </p:cNvPr>
          <p:cNvSpPr/>
          <p:nvPr/>
        </p:nvSpPr>
        <p:spPr>
          <a:xfrm>
            <a:off x="7952490" y="-25799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4612E249-8415-4FCF-B069-A5BA9FA39436}"/>
              </a:ext>
            </a:extLst>
          </p:cNvPr>
          <p:cNvGrpSpPr/>
          <p:nvPr/>
        </p:nvGrpSpPr>
        <p:grpSpPr>
          <a:xfrm>
            <a:off x="718746" y="5305117"/>
            <a:ext cx="1420582" cy="403860"/>
            <a:chOff x="3622570" y="939575"/>
            <a:chExt cx="1420582" cy="403860"/>
          </a:xfrm>
        </p:grpSpPr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3249F678-CD95-40D5-8355-850981C93976}"/>
                </a:ext>
              </a:extLst>
            </p:cNvPr>
            <p:cNvGrpSpPr/>
            <p:nvPr/>
          </p:nvGrpSpPr>
          <p:grpSpPr>
            <a:xfrm>
              <a:off x="3622570" y="939575"/>
              <a:ext cx="1420582" cy="403860"/>
              <a:chOff x="3622570" y="939575"/>
              <a:chExt cx="1420582" cy="403860"/>
            </a:xfrm>
          </p:grpSpPr>
          <p:sp>
            <p:nvSpPr>
              <p:cNvPr id="54" name="Retângulo: Cantos Arredondados 53">
                <a:extLst>
                  <a:ext uri="{FF2B5EF4-FFF2-40B4-BE49-F238E27FC236}">
                    <a16:creationId xmlns:a16="http://schemas.microsoft.com/office/drawing/2014/main" id="{C1C83021-C16F-41ED-BC27-94D45F7A30B6}"/>
                  </a:ext>
                </a:extLst>
              </p:cNvPr>
              <p:cNvSpPr/>
              <p:nvPr/>
            </p:nvSpPr>
            <p:spPr>
              <a:xfrm>
                <a:off x="3622570" y="939575"/>
                <a:ext cx="1420582" cy="403860"/>
              </a:xfrm>
              <a:prstGeom prst="roundRect">
                <a:avLst/>
              </a:prstGeom>
              <a:solidFill>
                <a:srgbClr val="002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55" name="Gráfico 54">
                <a:extLst>
                  <a:ext uri="{FF2B5EF4-FFF2-40B4-BE49-F238E27FC236}">
                    <a16:creationId xmlns:a16="http://schemas.microsoft.com/office/drawing/2014/main" id="{32276DA9-9AC0-4D47-AEF8-C92CFBA638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16147" y="1035175"/>
                <a:ext cx="209548" cy="209548"/>
              </a:xfrm>
              <a:prstGeom prst="rect">
                <a:avLst/>
              </a:prstGeom>
            </p:spPr>
          </p:pic>
        </p:grp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9AA96786-07B1-4356-B515-38C94BD32393}"/>
                </a:ext>
              </a:extLst>
            </p:cNvPr>
            <p:cNvSpPr txBox="1"/>
            <p:nvPr/>
          </p:nvSpPr>
          <p:spPr>
            <a:xfrm>
              <a:off x="4005628" y="970144"/>
              <a:ext cx="7906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>
                  <a:solidFill>
                    <a:schemeClr val="bg1"/>
                  </a:solidFill>
                </a:rPr>
                <a:t>Saneamento </a:t>
              </a:r>
            </a:p>
            <a:p>
              <a:r>
                <a:rPr lang="pt-BR" sz="800" b="1" dirty="0">
                  <a:solidFill>
                    <a:schemeClr val="bg1"/>
                  </a:solidFill>
                </a:rPr>
                <a:t>de </a:t>
              </a:r>
              <a:r>
                <a:rPr lang="pt-BR" sz="800" b="1" dirty="0" err="1">
                  <a:solidFill>
                    <a:schemeClr val="bg1"/>
                  </a:solidFill>
                </a:rPr>
                <a:t>Cadatros</a:t>
              </a:r>
              <a:endParaRPr lang="pt-BR" sz="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12832FA5-1163-49F8-A01A-207286E9EE19}"/>
              </a:ext>
            </a:extLst>
          </p:cNvPr>
          <p:cNvGrpSpPr/>
          <p:nvPr/>
        </p:nvGrpSpPr>
        <p:grpSpPr>
          <a:xfrm>
            <a:off x="718746" y="2454749"/>
            <a:ext cx="1420581" cy="403860"/>
            <a:chOff x="3622570" y="939575"/>
            <a:chExt cx="1420581" cy="403860"/>
          </a:xfrm>
        </p:grpSpPr>
        <p:sp>
          <p:nvSpPr>
            <p:cNvPr id="81" name="Retângulo: Cantos Arredondados 80">
              <a:extLst>
                <a:ext uri="{FF2B5EF4-FFF2-40B4-BE49-F238E27FC236}">
                  <a16:creationId xmlns:a16="http://schemas.microsoft.com/office/drawing/2014/main" id="{019C407D-F7BC-40E7-BC1C-594AC8FD8652}"/>
                </a:ext>
              </a:extLst>
            </p:cNvPr>
            <p:cNvSpPr/>
            <p:nvPr/>
          </p:nvSpPr>
          <p:spPr>
            <a:xfrm>
              <a:off x="3622570" y="939575"/>
              <a:ext cx="1420581" cy="403860"/>
            </a:xfrm>
            <a:prstGeom prst="roundRect">
              <a:avLst/>
            </a:prstGeom>
            <a:solidFill>
              <a:srgbClr val="0029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2" name="Gráfico 81">
              <a:extLst>
                <a:ext uri="{FF2B5EF4-FFF2-40B4-BE49-F238E27FC236}">
                  <a16:creationId xmlns:a16="http://schemas.microsoft.com/office/drawing/2014/main" id="{F098E2D0-0F65-4E9D-861E-A63485A4D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2368" y="1058673"/>
              <a:ext cx="209548" cy="209548"/>
            </a:xfrm>
            <a:prstGeom prst="rect">
              <a:avLst/>
            </a:prstGeom>
          </p:spPr>
        </p:pic>
      </p:grp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6D395FB3-DA29-4727-B9C0-1AF6BD2E2390}"/>
              </a:ext>
            </a:extLst>
          </p:cNvPr>
          <p:cNvSpPr txBox="1"/>
          <p:nvPr/>
        </p:nvSpPr>
        <p:spPr>
          <a:xfrm>
            <a:off x="1125283" y="2558390"/>
            <a:ext cx="830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1" dirty="0">
                <a:solidFill>
                  <a:schemeClr val="bg1"/>
                </a:solidFill>
              </a:rPr>
              <a:t>Recebimento</a:t>
            </a:r>
          </a:p>
        </p:txBody>
      </p: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23E2DE4A-3A5F-4404-99FB-9C3FF43A46D5}"/>
              </a:ext>
            </a:extLst>
          </p:cNvPr>
          <p:cNvGrpSpPr/>
          <p:nvPr/>
        </p:nvGrpSpPr>
        <p:grpSpPr>
          <a:xfrm>
            <a:off x="718746" y="3462927"/>
            <a:ext cx="1420582" cy="403860"/>
            <a:chOff x="3100713" y="3905872"/>
            <a:chExt cx="1420582" cy="403860"/>
          </a:xfrm>
        </p:grpSpPr>
        <p:grpSp>
          <p:nvGrpSpPr>
            <p:cNvPr id="86" name="Agrupar 85">
              <a:extLst>
                <a:ext uri="{FF2B5EF4-FFF2-40B4-BE49-F238E27FC236}">
                  <a16:creationId xmlns:a16="http://schemas.microsoft.com/office/drawing/2014/main" id="{095DB4F0-A0C3-4122-AEAB-8156ABD95684}"/>
                </a:ext>
              </a:extLst>
            </p:cNvPr>
            <p:cNvGrpSpPr/>
            <p:nvPr/>
          </p:nvGrpSpPr>
          <p:grpSpPr>
            <a:xfrm>
              <a:off x="3100713" y="3905872"/>
              <a:ext cx="1420582" cy="403860"/>
              <a:chOff x="3622570" y="939575"/>
              <a:chExt cx="1420582" cy="403860"/>
            </a:xfrm>
          </p:grpSpPr>
          <p:grpSp>
            <p:nvGrpSpPr>
              <p:cNvPr id="88" name="Agrupar 87">
                <a:extLst>
                  <a:ext uri="{FF2B5EF4-FFF2-40B4-BE49-F238E27FC236}">
                    <a16:creationId xmlns:a16="http://schemas.microsoft.com/office/drawing/2014/main" id="{EF846421-0C00-4194-9033-DA85A699A4CD}"/>
                  </a:ext>
                </a:extLst>
              </p:cNvPr>
              <p:cNvGrpSpPr/>
              <p:nvPr/>
            </p:nvGrpSpPr>
            <p:grpSpPr>
              <a:xfrm>
                <a:off x="3622570" y="939575"/>
                <a:ext cx="1420582" cy="403860"/>
                <a:chOff x="3622570" y="939575"/>
                <a:chExt cx="1420582" cy="403860"/>
              </a:xfrm>
            </p:grpSpPr>
            <p:sp>
              <p:nvSpPr>
                <p:cNvPr id="90" name="Retângulo: Cantos Arredondados 89">
                  <a:extLst>
                    <a:ext uri="{FF2B5EF4-FFF2-40B4-BE49-F238E27FC236}">
                      <a16:creationId xmlns:a16="http://schemas.microsoft.com/office/drawing/2014/main" id="{5C0EF79A-4C3C-46E9-B8BF-C49A0AFD9B87}"/>
                    </a:ext>
                  </a:extLst>
                </p:cNvPr>
                <p:cNvSpPr/>
                <p:nvPr/>
              </p:nvSpPr>
              <p:spPr>
                <a:xfrm>
                  <a:off x="3622570" y="939575"/>
                  <a:ext cx="1420582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91" name="Gráfico 90">
                  <a:extLst>
                    <a:ext uri="{FF2B5EF4-FFF2-40B4-BE49-F238E27FC236}">
                      <a16:creationId xmlns:a16="http://schemas.microsoft.com/office/drawing/2014/main" id="{FE7B325F-398C-4A85-8B70-87B12395A8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3904" y="1030200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89" name="CaixaDeTexto 88">
                <a:extLst>
                  <a:ext uri="{FF2B5EF4-FFF2-40B4-BE49-F238E27FC236}">
                    <a16:creationId xmlns:a16="http://schemas.microsoft.com/office/drawing/2014/main" id="{4BB91C0B-17E8-41F8-9A90-56A039E271C9}"/>
                  </a:ext>
                </a:extLst>
              </p:cNvPr>
              <p:cNvSpPr txBox="1"/>
              <p:nvPr/>
            </p:nvSpPr>
            <p:spPr>
              <a:xfrm>
                <a:off x="4028243" y="969647"/>
                <a:ext cx="7072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Calendário </a:t>
                </a:r>
              </a:p>
              <a:p>
                <a:r>
                  <a:rPr lang="pt-BR" sz="800" b="1" dirty="0">
                    <a:solidFill>
                      <a:schemeClr val="bg1"/>
                    </a:solidFill>
                  </a:rPr>
                  <a:t>Fiscal</a:t>
                </a:r>
              </a:p>
            </p:txBody>
          </p:sp>
        </p:grpSp>
        <p:sp>
          <p:nvSpPr>
            <p:cNvPr id="87" name="Retângulo 86">
              <a:extLst>
                <a:ext uri="{FF2B5EF4-FFF2-40B4-BE49-F238E27FC236}">
                  <a16:creationId xmlns:a16="http://schemas.microsoft.com/office/drawing/2014/main" id="{75FF0A0C-E9CC-40C4-9E00-CD323AB67478}"/>
                </a:ext>
              </a:extLst>
            </p:cNvPr>
            <p:cNvSpPr/>
            <p:nvPr/>
          </p:nvSpPr>
          <p:spPr>
            <a:xfrm>
              <a:off x="3494720" y="4213904"/>
              <a:ext cx="120500" cy="958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5" name="Agrupar 94">
            <a:extLst>
              <a:ext uri="{FF2B5EF4-FFF2-40B4-BE49-F238E27FC236}">
                <a16:creationId xmlns:a16="http://schemas.microsoft.com/office/drawing/2014/main" id="{8C162BB0-4C47-4B01-847E-47C9266E08E4}"/>
              </a:ext>
            </a:extLst>
          </p:cNvPr>
          <p:cNvGrpSpPr/>
          <p:nvPr/>
        </p:nvGrpSpPr>
        <p:grpSpPr>
          <a:xfrm>
            <a:off x="718746" y="1446571"/>
            <a:ext cx="1420582" cy="403860"/>
            <a:chOff x="3622570" y="939575"/>
            <a:chExt cx="1420582" cy="403860"/>
          </a:xfrm>
        </p:grpSpPr>
        <p:sp>
          <p:nvSpPr>
            <p:cNvPr id="97" name="Retângulo: Cantos Arredondados 96">
              <a:extLst>
                <a:ext uri="{FF2B5EF4-FFF2-40B4-BE49-F238E27FC236}">
                  <a16:creationId xmlns:a16="http://schemas.microsoft.com/office/drawing/2014/main" id="{7F3EA158-4B5F-43D0-BB5A-C29E182E872C}"/>
                </a:ext>
              </a:extLst>
            </p:cNvPr>
            <p:cNvSpPr/>
            <p:nvPr/>
          </p:nvSpPr>
          <p:spPr>
            <a:xfrm>
              <a:off x="3622570" y="939575"/>
              <a:ext cx="1420582" cy="403860"/>
            </a:xfrm>
            <a:prstGeom prst="roundRect">
              <a:avLst/>
            </a:prstGeom>
            <a:solidFill>
              <a:srgbClr val="0029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 sz="800" b="1" dirty="0"/>
            </a:p>
          </p:txBody>
        </p:sp>
        <p:pic>
          <p:nvPicPr>
            <p:cNvPr id="98" name="Gráfico 97">
              <a:extLst>
                <a:ext uri="{FF2B5EF4-FFF2-40B4-BE49-F238E27FC236}">
                  <a16:creationId xmlns:a16="http://schemas.microsoft.com/office/drawing/2014/main" id="{8EE322B3-7FA5-43B2-A449-24940807A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57559" y="1022376"/>
              <a:ext cx="209548" cy="209548"/>
            </a:xfrm>
            <a:prstGeom prst="rect">
              <a:avLst/>
            </a:prstGeom>
          </p:spPr>
        </p:pic>
      </p:grpSp>
      <p:grpSp>
        <p:nvGrpSpPr>
          <p:cNvPr id="99" name="Agrupar 98">
            <a:extLst>
              <a:ext uri="{FF2B5EF4-FFF2-40B4-BE49-F238E27FC236}">
                <a16:creationId xmlns:a16="http://schemas.microsoft.com/office/drawing/2014/main" id="{14727C32-AAA1-4C7B-93BC-5D2ED727C009}"/>
              </a:ext>
            </a:extLst>
          </p:cNvPr>
          <p:cNvGrpSpPr/>
          <p:nvPr/>
        </p:nvGrpSpPr>
        <p:grpSpPr>
          <a:xfrm>
            <a:off x="731446" y="4471105"/>
            <a:ext cx="1407881" cy="403860"/>
            <a:chOff x="3113413" y="3905872"/>
            <a:chExt cx="1407881" cy="403860"/>
          </a:xfrm>
        </p:grpSpPr>
        <p:grpSp>
          <p:nvGrpSpPr>
            <p:cNvPr id="100" name="Agrupar 99">
              <a:extLst>
                <a:ext uri="{FF2B5EF4-FFF2-40B4-BE49-F238E27FC236}">
                  <a16:creationId xmlns:a16="http://schemas.microsoft.com/office/drawing/2014/main" id="{03B82C48-CB20-45A5-B39C-94E71946C72E}"/>
                </a:ext>
              </a:extLst>
            </p:cNvPr>
            <p:cNvGrpSpPr/>
            <p:nvPr/>
          </p:nvGrpSpPr>
          <p:grpSpPr>
            <a:xfrm>
              <a:off x="3113413" y="3905872"/>
              <a:ext cx="1407881" cy="403860"/>
              <a:chOff x="3635270" y="939575"/>
              <a:chExt cx="1407881" cy="403860"/>
            </a:xfrm>
          </p:grpSpPr>
          <p:grpSp>
            <p:nvGrpSpPr>
              <p:cNvPr id="102" name="Agrupar 101">
                <a:extLst>
                  <a:ext uri="{FF2B5EF4-FFF2-40B4-BE49-F238E27FC236}">
                    <a16:creationId xmlns:a16="http://schemas.microsoft.com/office/drawing/2014/main" id="{D4CC4836-6EEE-4798-B5C0-479A76E02A89}"/>
                  </a:ext>
                </a:extLst>
              </p:cNvPr>
              <p:cNvGrpSpPr/>
              <p:nvPr/>
            </p:nvGrpSpPr>
            <p:grpSpPr>
              <a:xfrm>
                <a:off x="3635270" y="939575"/>
                <a:ext cx="1407881" cy="403860"/>
                <a:chOff x="3635270" y="939575"/>
                <a:chExt cx="1407881" cy="403860"/>
              </a:xfrm>
            </p:grpSpPr>
            <p:sp>
              <p:nvSpPr>
                <p:cNvPr id="104" name="Retângulo: Cantos Arredondados 103">
                  <a:extLst>
                    <a:ext uri="{FF2B5EF4-FFF2-40B4-BE49-F238E27FC236}">
                      <a16:creationId xmlns:a16="http://schemas.microsoft.com/office/drawing/2014/main" id="{1C67803A-4210-49BD-92CD-5C1BDBA7C833}"/>
                    </a:ext>
                  </a:extLst>
                </p:cNvPr>
                <p:cNvSpPr/>
                <p:nvPr/>
              </p:nvSpPr>
              <p:spPr>
                <a:xfrm>
                  <a:off x="3635270" y="939575"/>
                  <a:ext cx="1407881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105" name="Gráfico 104">
                  <a:extLst>
                    <a:ext uri="{FF2B5EF4-FFF2-40B4-BE49-F238E27FC236}">
                      <a16:creationId xmlns:a16="http://schemas.microsoft.com/office/drawing/2014/main" id="{8FD5210B-0799-4EBF-859E-764D883319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1149" y="1034331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103" name="CaixaDeTexto 102">
                <a:extLst>
                  <a:ext uri="{FF2B5EF4-FFF2-40B4-BE49-F238E27FC236}">
                    <a16:creationId xmlns:a16="http://schemas.microsoft.com/office/drawing/2014/main" id="{D1A07EC8-4ACB-48CE-BC02-CCBFC15A3E7B}"/>
                  </a:ext>
                </a:extLst>
              </p:cNvPr>
              <p:cNvSpPr txBox="1"/>
              <p:nvPr/>
            </p:nvSpPr>
            <p:spPr>
              <a:xfrm>
                <a:off x="4032078" y="966525"/>
                <a:ext cx="7377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Automação </a:t>
                </a:r>
              </a:p>
              <a:p>
                <a:r>
                  <a:rPr lang="pt-BR" sz="800" b="1" dirty="0">
                    <a:solidFill>
                      <a:schemeClr val="bg1"/>
                    </a:solidFill>
                  </a:rPr>
                  <a:t>de Entregas</a:t>
                </a:r>
              </a:p>
            </p:txBody>
          </p:sp>
        </p:grpSp>
        <p:sp>
          <p:nvSpPr>
            <p:cNvPr id="101" name="Retângulo 100">
              <a:extLst>
                <a:ext uri="{FF2B5EF4-FFF2-40B4-BE49-F238E27FC236}">
                  <a16:creationId xmlns:a16="http://schemas.microsoft.com/office/drawing/2014/main" id="{EF885221-9BE6-4ED4-B032-02C504FD8D7F}"/>
                </a:ext>
              </a:extLst>
            </p:cNvPr>
            <p:cNvSpPr/>
            <p:nvPr/>
          </p:nvSpPr>
          <p:spPr>
            <a:xfrm>
              <a:off x="3494720" y="4213904"/>
              <a:ext cx="120500" cy="958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08A60250-A7D4-4407-A22F-5DE8E696F029}"/>
              </a:ext>
            </a:extLst>
          </p:cNvPr>
          <p:cNvSpPr/>
          <p:nvPr/>
        </p:nvSpPr>
        <p:spPr>
          <a:xfrm>
            <a:off x="296819" y="189510"/>
            <a:ext cx="32910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Soluções</a:t>
            </a:r>
            <a:r>
              <a:rPr lang="pt-BR" sz="3200" dirty="0">
                <a:solidFill>
                  <a:srgbClr val="002060"/>
                </a:solidFill>
                <a:latin typeface="+mj-lt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2400" dirty="0">
                <a:solidFill>
                  <a:srgbClr val="002060"/>
                </a:solidFill>
                <a:latin typeface="+mj-lt"/>
                <a:ea typeface="Segoe UI" panose="020B0502040204020203" pitchFamily="34" charset="0"/>
                <a:cs typeface="Arial" panose="020B0604020202020204" pitchFamily="34" charset="0"/>
              </a:rPr>
              <a:t>AUTOMAÇÃO GSW</a:t>
            </a:r>
          </a:p>
        </p:txBody>
      </p:sp>
      <p:sp>
        <p:nvSpPr>
          <p:cNvPr id="107" name="Retângulo: Cantos Arredondados 106">
            <a:extLst>
              <a:ext uri="{FF2B5EF4-FFF2-40B4-BE49-F238E27FC236}">
                <a16:creationId xmlns:a16="http://schemas.microsoft.com/office/drawing/2014/main" id="{5A986C2F-A8F5-4CD9-8A4C-F53C7CFB64E2}"/>
              </a:ext>
            </a:extLst>
          </p:cNvPr>
          <p:cNvSpPr/>
          <p:nvPr/>
        </p:nvSpPr>
        <p:spPr>
          <a:xfrm>
            <a:off x="2625902" y="1448125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Retângulo: Cantos Arredondados 107">
            <a:extLst>
              <a:ext uri="{FF2B5EF4-FFF2-40B4-BE49-F238E27FC236}">
                <a16:creationId xmlns:a16="http://schemas.microsoft.com/office/drawing/2014/main" id="{D4DBD5FA-49B9-4B5C-A047-4EF411B25C63}"/>
              </a:ext>
            </a:extLst>
          </p:cNvPr>
          <p:cNvSpPr/>
          <p:nvPr/>
        </p:nvSpPr>
        <p:spPr>
          <a:xfrm>
            <a:off x="4562428" y="1448125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9" name="Retângulo: Cantos Arredondados 108">
            <a:extLst>
              <a:ext uri="{FF2B5EF4-FFF2-40B4-BE49-F238E27FC236}">
                <a16:creationId xmlns:a16="http://schemas.microsoft.com/office/drawing/2014/main" id="{66E5CB70-A27B-4796-B2C2-C356876422EC}"/>
              </a:ext>
            </a:extLst>
          </p:cNvPr>
          <p:cNvSpPr/>
          <p:nvPr/>
        </p:nvSpPr>
        <p:spPr>
          <a:xfrm>
            <a:off x="6498954" y="1448125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Retângulo: Cantos Arredondados 109">
            <a:extLst>
              <a:ext uri="{FF2B5EF4-FFF2-40B4-BE49-F238E27FC236}">
                <a16:creationId xmlns:a16="http://schemas.microsoft.com/office/drawing/2014/main" id="{DF1486AB-9F04-4D30-81AE-5B34CD555493}"/>
              </a:ext>
            </a:extLst>
          </p:cNvPr>
          <p:cNvSpPr/>
          <p:nvPr/>
        </p:nvSpPr>
        <p:spPr>
          <a:xfrm>
            <a:off x="8435480" y="1448125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" name="Retângulo: Cantos Arredondados 111">
            <a:extLst>
              <a:ext uri="{FF2B5EF4-FFF2-40B4-BE49-F238E27FC236}">
                <a16:creationId xmlns:a16="http://schemas.microsoft.com/office/drawing/2014/main" id="{314F7507-6E80-46E2-A260-E695FED2A1C4}"/>
              </a:ext>
            </a:extLst>
          </p:cNvPr>
          <p:cNvSpPr/>
          <p:nvPr/>
        </p:nvSpPr>
        <p:spPr>
          <a:xfrm>
            <a:off x="2625902" y="245733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3" name="Retângulo: Cantos Arredondados 112">
            <a:extLst>
              <a:ext uri="{FF2B5EF4-FFF2-40B4-BE49-F238E27FC236}">
                <a16:creationId xmlns:a16="http://schemas.microsoft.com/office/drawing/2014/main" id="{EC986FCE-3E78-4D84-B88D-F1A980A44014}"/>
              </a:ext>
            </a:extLst>
          </p:cNvPr>
          <p:cNvSpPr/>
          <p:nvPr/>
        </p:nvSpPr>
        <p:spPr>
          <a:xfrm>
            <a:off x="4562428" y="245733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4" name="Retângulo: Cantos Arredondados 113">
            <a:extLst>
              <a:ext uri="{FF2B5EF4-FFF2-40B4-BE49-F238E27FC236}">
                <a16:creationId xmlns:a16="http://schemas.microsoft.com/office/drawing/2014/main" id="{B76D01BC-D623-4697-9E51-19AF31B7FE93}"/>
              </a:ext>
            </a:extLst>
          </p:cNvPr>
          <p:cNvSpPr/>
          <p:nvPr/>
        </p:nvSpPr>
        <p:spPr>
          <a:xfrm>
            <a:off x="6498954" y="245733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5" name="Retângulo: Cantos Arredondados 114">
            <a:extLst>
              <a:ext uri="{FF2B5EF4-FFF2-40B4-BE49-F238E27FC236}">
                <a16:creationId xmlns:a16="http://schemas.microsoft.com/office/drawing/2014/main" id="{7AF84643-13A6-4225-8277-096DC5B9A371}"/>
              </a:ext>
            </a:extLst>
          </p:cNvPr>
          <p:cNvSpPr/>
          <p:nvPr/>
        </p:nvSpPr>
        <p:spPr>
          <a:xfrm>
            <a:off x="8435480" y="245733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Retângulo: Cantos Arredondados 115">
            <a:extLst>
              <a:ext uri="{FF2B5EF4-FFF2-40B4-BE49-F238E27FC236}">
                <a16:creationId xmlns:a16="http://schemas.microsoft.com/office/drawing/2014/main" id="{7A8D1241-820E-403F-AA2A-090748DBDFF3}"/>
              </a:ext>
            </a:extLst>
          </p:cNvPr>
          <p:cNvSpPr/>
          <p:nvPr/>
        </p:nvSpPr>
        <p:spPr>
          <a:xfrm>
            <a:off x="10372008" y="245733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Retângulo: Cantos Arredondados 116">
            <a:extLst>
              <a:ext uri="{FF2B5EF4-FFF2-40B4-BE49-F238E27FC236}">
                <a16:creationId xmlns:a16="http://schemas.microsoft.com/office/drawing/2014/main" id="{8E687FC1-2BD2-44D5-9146-ED39070186F9}"/>
              </a:ext>
            </a:extLst>
          </p:cNvPr>
          <p:cNvSpPr/>
          <p:nvPr/>
        </p:nvSpPr>
        <p:spPr>
          <a:xfrm>
            <a:off x="2635473" y="3462927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Retângulo: Cantos Arredondados 117">
            <a:extLst>
              <a:ext uri="{FF2B5EF4-FFF2-40B4-BE49-F238E27FC236}">
                <a16:creationId xmlns:a16="http://schemas.microsoft.com/office/drawing/2014/main" id="{DE7FB730-A98F-498A-828C-A1B366CF2D6C}"/>
              </a:ext>
            </a:extLst>
          </p:cNvPr>
          <p:cNvSpPr/>
          <p:nvPr/>
        </p:nvSpPr>
        <p:spPr>
          <a:xfrm>
            <a:off x="4571999" y="3462927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119" name="Retângulo: Cantos Arredondados 118">
            <a:extLst>
              <a:ext uri="{FF2B5EF4-FFF2-40B4-BE49-F238E27FC236}">
                <a16:creationId xmlns:a16="http://schemas.microsoft.com/office/drawing/2014/main" id="{97045E51-54A3-4031-A875-E6C70E3FB841}"/>
              </a:ext>
            </a:extLst>
          </p:cNvPr>
          <p:cNvSpPr/>
          <p:nvPr/>
        </p:nvSpPr>
        <p:spPr>
          <a:xfrm>
            <a:off x="6508525" y="3462927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120" name="Retângulo: Cantos Arredondados 119">
            <a:extLst>
              <a:ext uri="{FF2B5EF4-FFF2-40B4-BE49-F238E27FC236}">
                <a16:creationId xmlns:a16="http://schemas.microsoft.com/office/drawing/2014/main" id="{C3B52F26-61C5-4F74-9CED-CD9ABAAE7B38}"/>
              </a:ext>
            </a:extLst>
          </p:cNvPr>
          <p:cNvSpPr/>
          <p:nvPr/>
        </p:nvSpPr>
        <p:spPr>
          <a:xfrm>
            <a:off x="8445051" y="3462927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2" name="Retângulo: Cantos Arredondados 121">
            <a:extLst>
              <a:ext uri="{FF2B5EF4-FFF2-40B4-BE49-F238E27FC236}">
                <a16:creationId xmlns:a16="http://schemas.microsoft.com/office/drawing/2014/main" id="{9506679F-C509-4607-B7EB-1A7D379329DC}"/>
              </a:ext>
            </a:extLst>
          </p:cNvPr>
          <p:cNvSpPr/>
          <p:nvPr/>
        </p:nvSpPr>
        <p:spPr>
          <a:xfrm>
            <a:off x="2635473" y="4466941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3" name="Retângulo: Cantos Arredondados 122">
            <a:extLst>
              <a:ext uri="{FF2B5EF4-FFF2-40B4-BE49-F238E27FC236}">
                <a16:creationId xmlns:a16="http://schemas.microsoft.com/office/drawing/2014/main" id="{71F10072-B886-4F90-AD92-B141770FBA9F}"/>
              </a:ext>
            </a:extLst>
          </p:cNvPr>
          <p:cNvSpPr/>
          <p:nvPr/>
        </p:nvSpPr>
        <p:spPr>
          <a:xfrm>
            <a:off x="4571999" y="4466941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4" name="Retângulo: Cantos Arredondados 123">
            <a:extLst>
              <a:ext uri="{FF2B5EF4-FFF2-40B4-BE49-F238E27FC236}">
                <a16:creationId xmlns:a16="http://schemas.microsoft.com/office/drawing/2014/main" id="{DBBB3128-3B24-420F-AC94-A9FD3F73B9A7}"/>
              </a:ext>
            </a:extLst>
          </p:cNvPr>
          <p:cNvSpPr/>
          <p:nvPr/>
        </p:nvSpPr>
        <p:spPr>
          <a:xfrm>
            <a:off x="6508525" y="4466941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7" name="Retângulo: Cantos Arredondados 126">
            <a:extLst>
              <a:ext uri="{FF2B5EF4-FFF2-40B4-BE49-F238E27FC236}">
                <a16:creationId xmlns:a16="http://schemas.microsoft.com/office/drawing/2014/main" id="{154A0E01-E3BB-491F-8D73-A4ED906D3A94}"/>
              </a:ext>
            </a:extLst>
          </p:cNvPr>
          <p:cNvSpPr/>
          <p:nvPr/>
        </p:nvSpPr>
        <p:spPr>
          <a:xfrm>
            <a:off x="2600759" y="5303561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E1FF2C19-ACB4-4E03-A27C-BA59C1DDD278}"/>
              </a:ext>
            </a:extLst>
          </p:cNvPr>
          <p:cNvCxnSpPr>
            <a:cxnSpLocks/>
            <a:stCxn id="97" idx="1"/>
            <a:endCxn id="81" idx="1"/>
          </p:cNvCxnSpPr>
          <p:nvPr/>
        </p:nvCxnSpPr>
        <p:spPr>
          <a:xfrm rot="10800000" flipV="1">
            <a:off x="718746" y="1648501"/>
            <a:ext cx="12700" cy="100817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: Angulado 132">
            <a:extLst>
              <a:ext uri="{FF2B5EF4-FFF2-40B4-BE49-F238E27FC236}">
                <a16:creationId xmlns:a16="http://schemas.microsoft.com/office/drawing/2014/main" id="{8237B3C0-4942-44A1-9829-C085C4080D01}"/>
              </a:ext>
            </a:extLst>
          </p:cNvPr>
          <p:cNvCxnSpPr>
            <a:cxnSpLocks/>
            <a:stCxn id="81" idx="1"/>
            <a:endCxn id="90" idx="1"/>
          </p:cNvCxnSpPr>
          <p:nvPr/>
        </p:nvCxnSpPr>
        <p:spPr>
          <a:xfrm rot="10800000" flipV="1">
            <a:off x="718746" y="2656679"/>
            <a:ext cx="12700" cy="100817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: Angulado 134">
            <a:extLst>
              <a:ext uri="{FF2B5EF4-FFF2-40B4-BE49-F238E27FC236}">
                <a16:creationId xmlns:a16="http://schemas.microsoft.com/office/drawing/2014/main" id="{90AD7781-08FA-4F5B-A37D-02C9B5CE3AE3}"/>
              </a:ext>
            </a:extLst>
          </p:cNvPr>
          <p:cNvCxnSpPr>
            <a:cxnSpLocks/>
            <a:stCxn id="90" idx="1"/>
            <a:endCxn id="104" idx="1"/>
          </p:cNvCxnSpPr>
          <p:nvPr/>
        </p:nvCxnSpPr>
        <p:spPr>
          <a:xfrm rot="10800000" flipH="1" flipV="1">
            <a:off x="718746" y="3664857"/>
            <a:ext cx="12700" cy="1008178"/>
          </a:xfrm>
          <a:prstGeom prst="bentConnector3">
            <a:avLst>
              <a:gd name="adj1" fmla="val -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: Angulado 136">
            <a:extLst>
              <a:ext uri="{FF2B5EF4-FFF2-40B4-BE49-F238E27FC236}">
                <a16:creationId xmlns:a16="http://schemas.microsoft.com/office/drawing/2014/main" id="{47317965-275F-45CC-992C-040E71CC9604}"/>
              </a:ext>
            </a:extLst>
          </p:cNvPr>
          <p:cNvCxnSpPr>
            <a:cxnSpLocks/>
            <a:stCxn id="104" idx="1"/>
            <a:endCxn id="54" idx="1"/>
          </p:cNvCxnSpPr>
          <p:nvPr/>
        </p:nvCxnSpPr>
        <p:spPr>
          <a:xfrm rot="10800000" flipV="1">
            <a:off x="718746" y="4673035"/>
            <a:ext cx="12700" cy="834012"/>
          </a:xfrm>
          <a:prstGeom prst="bentConnector3">
            <a:avLst>
              <a:gd name="adj1" fmla="val 19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to 142">
            <a:extLst>
              <a:ext uri="{FF2B5EF4-FFF2-40B4-BE49-F238E27FC236}">
                <a16:creationId xmlns:a16="http://schemas.microsoft.com/office/drawing/2014/main" id="{F88A529D-7622-41DE-A3D9-7B1763964FE5}"/>
              </a:ext>
            </a:extLst>
          </p:cNvPr>
          <p:cNvCxnSpPr>
            <a:cxnSpLocks/>
            <a:stCxn id="97" idx="3"/>
            <a:endCxn id="110" idx="1"/>
          </p:cNvCxnSpPr>
          <p:nvPr/>
        </p:nvCxnSpPr>
        <p:spPr>
          <a:xfrm>
            <a:off x="2139328" y="1648501"/>
            <a:ext cx="6296152" cy="1554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to 143">
            <a:extLst>
              <a:ext uri="{FF2B5EF4-FFF2-40B4-BE49-F238E27FC236}">
                <a16:creationId xmlns:a16="http://schemas.microsoft.com/office/drawing/2014/main" id="{D2A35997-7798-4613-88D4-0DEFAFD408EF}"/>
              </a:ext>
            </a:extLst>
          </p:cNvPr>
          <p:cNvCxnSpPr>
            <a:cxnSpLocks/>
            <a:stCxn id="81" idx="3"/>
            <a:endCxn id="116" idx="1"/>
          </p:cNvCxnSpPr>
          <p:nvPr/>
        </p:nvCxnSpPr>
        <p:spPr>
          <a:xfrm>
            <a:off x="2139327" y="2656679"/>
            <a:ext cx="8232681" cy="2581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to 146">
            <a:extLst>
              <a:ext uri="{FF2B5EF4-FFF2-40B4-BE49-F238E27FC236}">
                <a16:creationId xmlns:a16="http://schemas.microsoft.com/office/drawing/2014/main" id="{5E6E6B78-94D8-413B-B18B-4D4E2F19FB67}"/>
              </a:ext>
            </a:extLst>
          </p:cNvPr>
          <p:cNvCxnSpPr>
            <a:cxnSpLocks/>
            <a:stCxn id="90" idx="3"/>
            <a:endCxn id="120" idx="1"/>
          </p:cNvCxnSpPr>
          <p:nvPr/>
        </p:nvCxnSpPr>
        <p:spPr>
          <a:xfrm>
            <a:off x="2139328" y="3664857"/>
            <a:ext cx="6305723" cy="0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to 149">
            <a:extLst>
              <a:ext uri="{FF2B5EF4-FFF2-40B4-BE49-F238E27FC236}">
                <a16:creationId xmlns:a16="http://schemas.microsoft.com/office/drawing/2014/main" id="{8A227DAB-3B5B-44C3-9BAC-ACC9B00207DC}"/>
              </a:ext>
            </a:extLst>
          </p:cNvPr>
          <p:cNvCxnSpPr>
            <a:cxnSpLocks/>
          </p:cNvCxnSpPr>
          <p:nvPr/>
        </p:nvCxnSpPr>
        <p:spPr>
          <a:xfrm>
            <a:off x="2161341" y="4675603"/>
            <a:ext cx="6402088" cy="26701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to 152">
            <a:extLst>
              <a:ext uri="{FF2B5EF4-FFF2-40B4-BE49-F238E27FC236}">
                <a16:creationId xmlns:a16="http://schemas.microsoft.com/office/drawing/2014/main" id="{4B2ECCE0-914D-47B2-A06B-8664384D7F82}"/>
              </a:ext>
            </a:extLst>
          </p:cNvPr>
          <p:cNvCxnSpPr>
            <a:cxnSpLocks/>
            <a:stCxn id="54" idx="3"/>
            <a:endCxn id="127" idx="1"/>
          </p:cNvCxnSpPr>
          <p:nvPr/>
        </p:nvCxnSpPr>
        <p:spPr>
          <a:xfrm flipV="1">
            <a:off x="2139328" y="5505491"/>
            <a:ext cx="461431" cy="1556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A7FC1C6D-162B-41FD-991E-C67238965EF1}"/>
              </a:ext>
            </a:extLst>
          </p:cNvPr>
          <p:cNvSpPr/>
          <p:nvPr/>
        </p:nvSpPr>
        <p:spPr>
          <a:xfrm>
            <a:off x="2623964" y="1478283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Baixa Automática de </a:t>
            </a:r>
            <a:r>
              <a:rPr lang="pt-BR" sz="900" b="1" dirty="0" err="1">
                <a:solidFill>
                  <a:schemeClr val="bg1"/>
                </a:solidFill>
              </a:rPr>
              <a:t>XML´s</a:t>
            </a:r>
            <a:r>
              <a:rPr lang="pt-BR" sz="900" b="1" dirty="0">
                <a:solidFill>
                  <a:schemeClr val="bg1"/>
                </a:solidFill>
              </a:rPr>
              <a:t> SEFAZ – NFE / CTE</a:t>
            </a:r>
          </a:p>
        </p:txBody>
      </p: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FE0F7899-48FD-435F-BFBA-493436626423}"/>
              </a:ext>
            </a:extLst>
          </p:cNvPr>
          <p:cNvSpPr/>
          <p:nvPr/>
        </p:nvSpPr>
        <p:spPr>
          <a:xfrm>
            <a:off x="4584898" y="1480523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Baixa Automática Prefeituras – NFSE</a:t>
            </a:r>
          </a:p>
        </p:txBody>
      </p:sp>
      <p:sp>
        <p:nvSpPr>
          <p:cNvPr id="159" name="Retângulo 158">
            <a:extLst>
              <a:ext uri="{FF2B5EF4-FFF2-40B4-BE49-F238E27FC236}">
                <a16:creationId xmlns:a16="http://schemas.microsoft.com/office/drawing/2014/main" id="{33C710CB-52A7-4B87-9C61-02D5F74C2801}"/>
              </a:ext>
            </a:extLst>
          </p:cNvPr>
          <p:cNvSpPr/>
          <p:nvPr/>
        </p:nvSpPr>
        <p:spPr>
          <a:xfrm>
            <a:off x="6508525" y="1473337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Portal de Fornecedores – Conversão OCR</a:t>
            </a:r>
          </a:p>
        </p:txBody>
      </p:sp>
      <p:sp>
        <p:nvSpPr>
          <p:cNvPr id="160" name="Retângulo 159">
            <a:extLst>
              <a:ext uri="{FF2B5EF4-FFF2-40B4-BE49-F238E27FC236}">
                <a16:creationId xmlns:a16="http://schemas.microsoft.com/office/drawing/2014/main" id="{95C8F268-4113-4D84-8C61-6CACD30385C7}"/>
              </a:ext>
            </a:extLst>
          </p:cNvPr>
          <p:cNvSpPr/>
          <p:nvPr/>
        </p:nvSpPr>
        <p:spPr>
          <a:xfrm>
            <a:off x="8445051" y="1480523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Armazenamento, Consultas e Relatórios</a:t>
            </a:r>
          </a:p>
        </p:txBody>
      </p:sp>
      <p:sp>
        <p:nvSpPr>
          <p:cNvPr id="161" name="Retângulo 160">
            <a:extLst>
              <a:ext uri="{FF2B5EF4-FFF2-40B4-BE49-F238E27FC236}">
                <a16:creationId xmlns:a16="http://schemas.microsoft.com/office/drawing/2014/main" id="{CE4A2657-CCF0-482D-B24D-A4AF2FF01558}"/>
              </a:ext>
            </a:extLst>
          </p:cNvPr>
          <p:cNvSpPr/>
          <p:nvPr/>
        </p:nvSpPr>
        <p:spPr>
          <a:xfrm>
            <a:off x="2628905" y="2488444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Antecipação do Recebimento Fiscal</a:t>
            </a:r>
          </a:p>
        </p:txBody>
      </p:sp>
      <p:sp>
        <p:nvSpPr>
          <p:cNvPr id="162" name="Retângulo 161">
            <a:extLst>
              <a:ext uri="{FF2B5EF4-FFF2-40B4-BE49-F238E27FC236}">
                <a16:creationId xmlns:a16="http://schemas.microsoft.com/office/drawing/2014/main" id="{1F7E35FE-95D2-4D95-9E89-5F9015B35E59}"/>
              </a:ext>
            </a:extLst>
          </p:cNvPr>
          <p:cNvSpPr/>
          <p:nvPr/>
        </p:nvSpPr>
        <p:spPr>
          <a:xfrm>
            <a:off x="4552223" y="2488444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Confrontação com Ordens de Compra</a:t>
            </a:r>
          </a:p>
        </p:txBody>
      </p:sp>
      <p:sp>
        <p:nvSpPr>
          <p:cNvPr id="163" name="Retângulo 162">
            <a:extLst>
              <a:ext uri="{FF2B5EF4-FFF2-40B4-BE49-F238E27FC236}">
                <a16:creationId xmlns:a16="http://schemas.microsoft.com/office/drawing/2014/main" id="{335AB70B-4962-4AF5-89A0-4FB1CA829FF8}"/>
              </a:ext>
            </a:extLst>
          </p:cNvPr>
          <p:cNvSpPr/>
          <p:nvPr/>
        </p:nvSpPr>
        <p:spPr>
          <a:xfrm>
            <a:off x="6504624" y="2488444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Conversão de Unidades de Medidas</a:t>
            </a:r>
          </a:p>
        </p:txBody>
      </p:sp>
      <p:sp>
        <p:nvSpPr>
          <p:cNvPr id="164" name="Retângulo 163">
            <a:extLst>
              <a:ext uri="{FF2B5EF4-FFF2-40B4-BE49-F238E27FC236}">
                <a16:creationId xmlns:a16="http://schemas.microsoft.com/office/drawing/2014/main" id="{24A02A41-7B9B-4192-9A01-1E220DECD439}"/>
              </a:ext>
            </a:extLst>
          </p:cNvPr>
          <p:cNvSpPr/>
          <p:nvPr/>
        </p:nvSpPr>
        <p:spPr>
          <a:xfrm>
            <a:off x="8444026" y="2488444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Recebimento Físico – Contagem Cega e Balança</a:t>
            </a:r>
          </a:p>
        </p:txBody>
      </p:sp>
      <p:sp>
        <p:nvSpPr>
          <p:cNvPr id="165" name="Retângulo 164">
            <a:extLst>
              <a:ext uri="{FF2B5EF4-FFF2-40B4-BE49-F238E27FC236}">
                <a16:creationId xmlns:a16="http://schemas.microsoft.com/office/drawing/2014/main" id="{8CE8E4B9-DC97-4AE7-AC9E-FAEC86380060}"/>
              </a:ext>
            </a:extLst>
          </p:cNvPr>
          <p:cNvSpPr/>
          <p:nvPr/>
        </p:nvSpPr>
        <p:spPr>
          <a:xfrm>
            <a:off x="10346459" y="2550769"/>
            <a:ext cx="172991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Interface ERP</a:t>
            </a:r>
          </a:p>
        </p:txBody>
      </p:sp>
      <p:sp>
        <p:nvSpPr>
          <p:cNvPr id="166" name="Retângulo 165">
            <a:extLst>
              <a:ext uri="{FF2B5EF4-FFF2-40B4-BE49-F238E27FC236}">
                <a16:creationId xmlns:a16="http://schemas.microsoft.com/office/drawing/2014/main" id="{119B2D99-D2EE-477C-9537-CA9B20D6193D}"/>
              </a:ext>
            </a:extLst>
          </p:cNvPr>
          <p:cNvSpPr/>
          <p:nvPr/>
        </p:nvSpPr>
        <p:spPr>
          <a:xfrm>
            <a:off x="2628905" y="3494041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WORK FLOW Contábil e Fiscal</a:t>
            </a:r>
          </a:p>
        </p:txBody>
      </p:sp>
      <p:sp>
        <p:nvSpPr>
          <p:cNvPr id="167" name="Retângulo 166">
            <a:extLst>
              <a:ext uri="{FF2B5EF4-FFF2-40B4-BE49-F238E27FC236}">
                <a16:creationId xmlns:a16="http://schemas.microsoft.com/office/drawing/2014/main" id="{AA0FC3EB-E218-435D-BF03-BECCA667C649}"/>
              </a:ext>
            </a:extLst>
          </p:cNvPr>
          <p:cNvSpPr/>
          <p:nvPr/>
        </p:nvSpPr>
        <p:spPr>
          <a:xfrm>
            <a:off x="4552223" y="3556366"/>
            <a:ext cx="172991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Calendário </a:t>
            </a:r>
            <a:r>
              <a:rPr lang="pt-BR" sz="900" b="1" dirty="0" err="1">
                <a:solidFill>
                  <a:schemeClr val="bg1"/>
                </a:solidFill>
              </a:rPr>
              <a:t>Físcal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168" name="Retângulo 167">
            <a:extLst>
              <a:ext uri="{FF2B5EF4-FFF2-40B4-BE49-F238E27FC236}">
                <a16:creationId xmlns:a16="http://schemas.microsoft.com/office/drawing/2014/main" id="{E3D98B22-F892-451B-82F7-4FEB8E01FD3D}"/>
              </a:ext>
            </a:extLst>
          </p:cNvPr>
          <p:cNvSpPr/>
          <p:nvPr/>
        </p:nvSpPr>
        <p:spPr>
          <a:xfrm>
            <a:off x="6504624" y="3494041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Repositor de Evidências e documentação</a:t>
            </a:r>
          </a:p>
        </p:txBody>
      </p:sp>
      <p:sp>
        <p:nvSpPr>
          <p:cNvPr id="169" name="Retângulo 168">
            <a:extLst>
              <a:ext uri="{FF2B5EF4-FFF2-40B4-BE49-F238E27FC236}">
                <a16:creationId xmlns:a16="http://schemas.microsoft.com/office/drawing/2014/main" id="{86B2D77A-1A12-4A08-83D7-E2F18AA824F4}"/>
              </a:ext>
            </a:extLst>
          </p:cNvPr>
          <p:cNvSpPr/>
          <p:nvPr/>
        </p:nvSpPr>
        <p:spPr>
          <a:xfrm>
            <a:off x="8444026" y="3494041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Geração automática por CNAE e I.E.</a:t>
            </a:r>
          </a:p>
        </p:txBody>
      </p:sp>
      <p:sp>
        <p:nvSpPr>
          <p:cNvPr id="170" name="Retângulo 169">
            <a:extLst>
              <a:ext uri="{FF2B5EF4-FFF2-40B4-BE49-F238E27FC236}">
                <a16:creationId xmlns:a16="http://schemas.microsoft.com/office/drawing/2014/main" id="{0AE11BE6-D9ED-4471-8A02-91B8E47D1393}"/>
              </a:ext>
            </a:extLst>
          </p:cNvPr>
          <p:cNvSpPr/>
          <p:nvPr/>
        </p:nvSpPr>
        <p:spPr>
          <a:xfrm>
            <a:off x="2628905" y="4498055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Automação da Transmissão das Obrigações Acessórias</a:t>
            </a:r>
          </a:p>
        </p:txBody>
      </p:sp>
      <p:sp>
        <p:nvSpPr>
          <p:cNvPr id="171" name="Retângulo 170">
            <a:extLst>
              <a:ext uri="{FF2B5EF4-FFF2-40B4-BE49-F238E27FC236}">
                <a16:creationId xmlns:a16="http://schemas.microsoft.com/office/drawing/2014/main" id="{6805C29A-11FB-4149-954F-0419C0163C38}"/>
              </a:ext>
            </a:extLst>
          </p:cNvPr>
          <p:cNvSpPr/>
          <p:nvPr/>
        </p:nvSpPr>
        <p:spPr>
          <a:xfrm>
            <a:off x="4552223" y="4498055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SPED Fiscal / Contribuições / ECD / ECF</a:t>
            </a:r>
          </a:p>
        </p:txBody>
      </p:sp>
      <p:sp>
        <p:nvSpPr>
          <p:cNvPr id="172" name="Retângulo 171">
            <a:extLst>
              <a:ext uri="{FF2B5EF4-FFF2-40B4-BE49-F238E27FC236}">
                <a16:creationId xmlns:a16="http://schemas.microsoft.com/office/drawing/2014/main" id="{BE82DAC6-773E-4E4F-B297-4B85450B74EF}"/>
              </a:ext>
            </a:extLst>
          </p:cNvPr>
          <p:cNvSpPr/>
          <p:nvPr/>
        </p:nvSpPr>
        <p:spPr>
          <a:xfrm>
            <a:off x="6504624" y="4498055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Geração de Guias de Recolhimento</a:t>
            </a:r>
          </a:p>
        </p:txBody>
      </p:sp>
      <p:sp>
        <p:nvSpPr>
          <p:cNvPr id="173" name="Retângulo 172">
            <a:extLst>
              <a:ext uri="{FF2B5EF4-FFF2-40B4-BE49-F238E27FC236}">
                <a16:creationId xmlns:a16="http://schemas.microsoft.com/office/drawing/2014/main" id="{0522A628-2A1B-4CE2-BBCB-3176F2C08514}"/>
              </a:ext>
            </a:extLst>
          </p:cNvPr>
          <p:cNvSpPr/>
          <p:nvPr/>
        </p:nvSpPr>
        <p:spPr>
          <a:xfrm>
            <a:off x="2589250" y="5341361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Automação da Validação da Base Cadastral</a:t>
            </a:r>
          </a:p>
        </p:txBody>
      </p: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0EE37375-04D6-4F9F-AFFF-24641DC4E883}"/>
              </a:ext>
            </a:extLst>
          </p:cNvPr>
          <p:cNvGrpSpPr/>
          <p:nvPr/>
        </p:nvGrpSpPr>
        <p:grpSpPr>
          <a:xfrm>
            <a:off x="731446" y="6086906"/>
            <a:ext cx="1398319" cy="403860"/>
            <a:chOff x="3644832" y="939575"/>
            <a:chExt cx="1398319" cy="403860"/>
          </a:xfrm>
        </p:grpSpPr>
        <p:grpSp>
          <p:nvGrpSpPr>
            <p:cNvPr id="134" name="Agrupar 133">
              <a:extLst>
                <a:ext uri="{FF2B5EF4-FFF2-40B4-BE49-F238E27FC236}">
                  <a16:creationId xmlns:a16="http://schemas.microsoft.com/office/drawing/2014/main" id="{C64CF4CA-B1EC-4757-8818-18036CBC4864}"/>
                </a:ext>
              </a:extLst>
            </p:cNvPr>
            <p:cNvGrpSpPr/>
            <p:nvPr/>
          </p:nvGrpSpPr>
          <p:grpSpPr>
            <a:xfrm>
              <a:off x="3644832" y="939575"/>
              <a:ext cx="1398319" cy="403860"/>
              <a:chOff x="3644832" y="939575"/>
              <a:chExt cx="1398319" cy="403860"/>
            </a:xfrm>
          </p:grpSpPr>
          <p:sp>
            <p:nvSpPr>
              <p:cNvPr id="138" name="Retângulo: Cantos Arredondados 137">
                <a:extLst>
                  <a:ext uri="{FF2B5EF4-FFF2-40B4-BE49-F238E27FC236}">
                    <a16:creationId xmlns:a16="http://schemas.microsoft.com/office/drawing/2014/main" id="{148514DF-5D77-4BC7-9D08-835EAF166877}"/>
                  </a:ext>
                </a:extLst>
              </p:cNvPr>
              <p:cNvSpPr/>
              <p:nvPr/>
            </p:nvSpPr>
            <p:spPr>
              <a:xfrm>
                <a:off x="3644832" y="939575"/>
                <a:ext cx="1398319" cy="403860"/>
              </a:xfrm>
              <a:prstGeom prst="roundRect">
                <a:avLst/>
              </a:prstGeom>
              <a:solidFill>
                <a:srgbClr val="002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39" name="Gráfico 138">
                <a:extLst>
                  <a:ext uri="{FF2B5EF4-FFF2-40B4-BE49-F238E27FC236}">
                    <a16:creationId xmlns:a16="http://schemas.microsoft.com/office/drawing/2014/main" id="{52EAAE6B-A6C6-4C06-8F8C-C9E3AF24C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957614" y="1038059"/>
                <a:ext cx="209548" cy="209548"/>
              </a:xfrm>
              <a:prstGeom prst="rect">
                <a:avLst/>
              </a:prstGeom>
            </p:spPr>
          </p:pic>
        </p:grpSp>
        <p:sp>
          <p:nvSpPr>
            <p:cNvPr id="136" name="CaixaDeTexto 135">
              <a:extLst>
                <a:ext uri="{FF2B5EF4-FFF2-40B4-BE49-F238E27FC236}">
                  <a16:creationId xmlns:a16="http://schemas.microsoft.com/office/drawing/2014/main" id="{9E1D2FAB-4952-458B-B183-88D99A45F8F0}"/>
                </a:ext>
              </a:extLst>
            </p:cNvPr>
            <p:cNvSpPr txBox="1"/>
            <p:nvPr/>
          </p:nvSpPr>
          <p:spPr>
            <a:xfrm>
              <a:off x="4094592" y="1045186"/>
              <a:ext cx="8915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err="1">
                  <a:solidFill>
                    <a:schemeClr val="bg1"/>
                  </a:solidFill>
                </a:rPr>
                <a:t>Monitramento</a:t>
              </a:r>
              <a:r>
                <a:rPr lang="pt-BR" sz="800" b="1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sp>
        <p:nvSpPr>
          <p:cNvPr id="148" name="Retângulo: Cantos Arredondados 147">
            <a:extLst>
              <a:ext uri="{FF2B5EF4-FFF2-40B4-BE49-F238E27FC236}">
                <a16:creationId xmlns:a16="http://schemas.microsoft.com/office/drawing/2014/main" id="{5E764FAE-D4A1-433C-B623-748EADF3BCA0}"/>
              </a:ext>
            </a:extLst>
          </p:cNvPr>
          <p:cNvSpPr/>
          <p:nvPr/>
        </p:nvSpPr>
        <p:spPr>
          <a:xfrm>
            <a:off x="2595004" y="6062390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9" name="Retângulo 148">
            <a:extLst>
              <a:ext uri="{FF2B5EF4-FFF2-40B4-BE49-F238E27FC236}">
                <a16:creationId xmlns:a16="http://schemas.microsoft.com/office/drawing/2014/main" id="{A2C4FBA7-3B5B-4B24-99A3-3466EE94CB8B}"/>
              </a:ext>
            </a:extLst>
          </p:cNvPr>
          <p:cNvSpPr/>
          <p:nvPr/>
        </p:nvSpPr>
        <p:spPr>
          <a:xfrm>
            <a:off x="2538036" y="6155829"/>
            <a:ext cx="172991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Monitoramento </a:t>
            </a:r>
            <a:r>
              <a:rPr lang="pt-BR" sz="900" b="1" dirty="0" err="1">
                <a:solidFill>
                  <a:schemeClr val="bg1"/>
                </a:solidFill>
              </a:rPr>
              <a:t>e-CAC</a:t>
            </a:r>
            <a:endParaRPr lang="pt-BR" sz="900" b="1" dirty="0">
              <a:solidFill>
                <a:schemeClr val="bg1"/>
              </a:solidFill>
            </a:endParaRPr>
          </a:p>
        </p:txBody>
      </p:sp>
      <p:cxnSp>
        <p:nvCxnSpPr>
          <p:cNvPr id="151" name="Conector reto 150">
            <a:extLst>
              <a:ext uri="{FF2B5EF4-FFF2-40B4-BE49-F238E27FC236}">
                <a16:creationId xmlns:a16="http://schemas.microsoft.com/office/drawing/2014/main" id="{C5A0EB82-AEBD-4F9F-877A-2BC67D89723D}"/>
              </a:ext>
            </a:extLst>
          </p:cNvPr>
          <p:cNvCxnSpPr>
            <a:cxnSpLocks/>
          </p:cNvCxnSpPr>
          <p:nvPr/>
        </p:nvCxnSpPr>
        <p:spPr>
          <a:xfrm flipV="1">
            <a:off x="2218813" y="6310135"/>
            <a:ext cx="4409331" cy="11314"/>
          </a:xfrm>
          <a:prstGeom prst="line">
            <a:avLst/>
          </a:prstGeom>
          <a:ln>
            <a:solidFill>
              <a:srgbClr val="0047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tângulo: Cantos Arredondados 123">
            <a:extLst>
              <a:ext uri="{FF2B5EF4-FFF2-40B4-BE49-F238E27FC236}">
                <a16:creationId xmlns:a16="http://schemas.microsoft.com/office/drawing/2014/main" id="{DBBB3128-3B24-420F-AC94-A9FD3F73B9A7}"/>
              </a:ext>
            </a:extLst>
          </p:cNvPr>
          <p:cNvSpPr/>
          <p:nvPr/>
        </p:nvSpPr>
        <p:spPr>
          <a:xfrm>
            <a:off x="8435480" y="4481674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id="{BE82DAC6-773E-4E4F-B297-4B85450B74EF}"/>
              </a:ext>
            </a:extLst>
          </p:cNvPr>
          <p:cNvSpPr/>
          <p:nvPr/>
        </p:nvSpPr>
        <p:spPr>
          <a:xfrm>
            <a:off x="8386897" y="4530752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Pagamentos de Guias de Recolhimento</a:t>
            </a:r>
          </a:p>
        </p:txBody>
      </p:sp>
      <p:sp>
        <p:nvSpPr>
          <p:cNvPr id="142" name="Retângulo: Cantos Arredondados 141">
            <a:extLst>
              <a:ext uri="{FF2B5EF4-FFF2-40B4-BE49-F238E27FC236}">
                <a16:creationId xmlns:a16="http://schemas.microsoft.com/office/drawing/2014/main" id="{B746B8D6-A916-4EFC-860B-0476C89C9E29}"/>
              </a:ext>
            </a:extLst>
          </p:cNvPr>
          <p:cNvSpPr/>
          <p:nvPr/>
        </p:nvSpPr>
        <p:spPr>
          <a:xfrm>
            <a:off x="4590364" y="6055792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5" name="Retângulo: Cantos Arredondados 144">
            <a:extLst>
              <a:ext uri="{FF2B5EF4-FFF2-40B4-BE49-F238E27FC236}">
                <a16:creationId xmlns:a16="http://schemas.microsoft.com/office/drawing/2014/main" id="{1EED50EB-753A-41A8-9A12-1F13D1E58F43}"/>
              </a:ext>
            </a:extLst>
          </p:cNvPr>
          <p:cNvSpPr/>
          <p:nvPr/>
        </p:nvSpPr>
        <p:spPr>
          <a:xfrm>
            <a:off x="6526890" y="6055792"/>
            <a:ext cx="1718401" cy="403860"/>
          </a:xfrm>
          <a:prstGeom prst="roundRect">
            <a:avLst/>
          </a:prstGeom>
          <a:solidFill>
            <a:srgbClr val="004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11445699-3DC1-408D-BB58-4D8F56127669}"/>
              </a:ext>
            </a:extLst>
          </p:cNvPr>
          <p:cNvSpPr/>
          <p:nvPr/>
        </p:nvSpPr>
        <p:spPr>
          <a:xfrm>
            <a:off x="4570588" y="6086906"/>
            <a:ext cx="172991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Automação Certidões Negativas</a:t>
            </a:r>
          </a:p>
        </p:txBody>
      </p:sp>
      <p:sp>
        <p:nvSpPr>
          <p:cNvPr id="154" name="Retângulo 153">
            <a:extLst>
              <a:ext uri="{FF2B5EF4-FFF2-40B4-BE49-F238E27FC236}">
                <a16:creationId xmlns:a16="http://schemas.microsoft.com/office/drawing/2014/main" id="{8F7D7BB4-BE00-4879-8E03-9204D0A0F7C3}"/>
              </a:ext>
            </a:extLst>
          </p:cNvPr>
          <p:cNvSpPr/>
          <p:nvPr/>
        </p:nvSpPr>
        <p:spPr>
          <a:xfrm>
            <a:off x="6487445" y="6155829"/>
            <a:ext cx="172991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b="1" dirty="0">
                <a:solidFill>
                  <a:schemeClr val="bg1"/>
                </a:solidFill>
              </a:rPr>
              <a:t>Caixa Postal Eletrônica</a:t>
            </a: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51EF8FA2-C147-438F-AF97-D5BF8414C71A}"/>
              </a:ext>
            </a:extLst>
          </p:cNvPr>
          <p:cNvSpPr txBox="1"/>
          <p:nvPr/>
        </p:nvSpPr>
        <p:spPr>
          <a:xfrm>
            <a:off x="1124870" y="1476415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1" dirty="0">
                <a:solidFill>
                  <a:schemeClr val="bg1"/>
                </a:solidFill>
              </a:rPr>
              <a:t>Captura de </a:t>
            </a:r>
          </a:p>
          <a:p>
            <a:r>
              <a:rPr lang="pt-BR" sz="800" b="1" dirty="0">
                <a:solidFill>
                  <a:schemeClr val="bg1"/>
                </a:solidFill>
              </a:rPr>
              <a:t>Notas fiscais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5BC529DC-CD02-4B34-9BB6-9682BFAC0A75}"/>
              </a:ext>
            </a:extLst>
          </p:cNvPr>
          <p:cNvCxnSpPr>
            <a:stCxn id="54" idx="1"/>
            <a:endCxn id="138" idx="1"/>
          </p:cNvCxnSpPr>
          <p:nvPr/>
        </p:nvCxnSpPr>
        <p:spPr>
          <a:xfrm rot="10800000" flipH="1" flipV="1">
            <a:off x="718746" y="5507046"/>
            <a:ext cx="12700" cy="781789"/>
          </a:xfrm>
          <a:prstGeom prst="bentConnector3">
            <a:avLst>
              <a:gd name="adj1" fmla="val -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Elipse 124">
            <a:extLst>
              <a:ext uri="{FF2B5EF4-FFF2-40B4-BE49-F238E27FC236}">
                <a16:creationId xmlns:a16="http://schemas.microsoft.com/office/drawing/2014/main" id="{AD777AF7-4B67-4C5C-ACDE-041E2F3F066F}"/>
              </a:ext>
            </a:extLst>
          </p:cNvPr>
          <p:cNvSpPr/>
          <p:nvPr/>
        </p:nvSpPr>
        <p:spPr>
          <a:xfrm>
            <a:off x="9193159" y="4934918"/>
            <a:ext cx="5542812" cy="5540880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745643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Conector: Angulado 162">
            <a:extLst>
              <a:ext uri="{FF2B5EF4-FFF2-40B4-BE49-F238E27FC236}">
                <a16:creationId xmlns:a16="http://schemas.microsoft.com/office/drawing/2014/main" id="{14746E4A-2716-4FF4-8804-D92D07EA8167}"/>
              </a:ext>
            </a:extLst>
          </p:cNvPr>
          <p:cNvCxnSpPr>
            <a:cxnSpLocks/>
            <a:stCxn id="166" idx="2"/>
            <a:endCxn id="6" idx="1"/>
          </p:cNvCxnSpPr>
          <p:nvPr/>
        </p:nvCxnSpPr>
        <p:spPr>
          <a:xfrm rot="16200000" flipH="1">
            <a:off x="3145611" y="2850895"/>
            <a:ext cx="2142480" cy="2573265"/>
          </a:xfrm>
          <a:prstGeom prst="bentConnector2">
            <a:avLst/>
          </a:prstGeom>
          <a:ln>
            <a:solidFill>
              <a:srgbClr val="D88D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F44417BB-AD8D-4BCC-B6C6-56AB2CE8E343}"/>
              </a:ext>
            </a:extLst>
          </p:cNvPr>
          <p:cNvCxnSpPr>
            <a:cxnSpLocks/>
          </p:cNvCxnSpPr>
          <p:nvPr/>
        </p:nvCxnSpPr>
        <p:spPr>
          <a:xfrm>
            <a:off x="6209117" y="1458424"/>
            <a:ext cx="0" cy="494710"/>
          </a:xfrm>
          <a:prstGeom prst="straightConnector1">
            <a:avLst/>
          </a:prstGeom>
          <a:ln w="19050">
            <a:solidFill>
              <a:srgbClr val="0047B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9368A76A-82EA-436F-A062-0468D4C91163}"/>
              </a:ext>
            </a:extLst>
          </p:cNvPr>
          <p:cNvCxnSpPr>
            <a:cxnSpLocks/>
          </p:cNvCxnSpPr>
          <p:nvPr/>
        </p:nvCxnSpPr>
        <p:spPr>
          <a:xfrm flipV="1">
            <a:off x="5940423" y="1458424"/>
            <a:ext cx="0" cy="59689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: Angulado 76">
            <a:extLst>
              <a:ext uri="{FF2B5EF4-FFF2-40B4-BE49-F238E27FC236}">
                <a16:creationId xmlns:a16="http://schemas.microsoft.com/office/drawing/2014/main" id="{FD444413-1B73-4B0E-812E-9563DFF2EFCF}"/>
              </a:ext>
            </a:extLst>
          </p:cNvPr>
          <p:cNvCxnSpPr>
            <a:stCxn id="31" idx="0"/>
            <a:endCxn id="50" idx="0"/>
          </p:cNvCxnSpPr>
          <p:nvPr/>
        </p:nvCxnSpPr>
        <p:spPr>
          <a:xfrm rot="16200000" flipV="1">
            <a:off x="7330909" y="2992237"/>
            <a:ext cx="813489" cy="1028684"/>
          </a:xfrm>
          <a:prstGeom prst="bentConnector2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: Angulado 78">
            <a:extLst>
              <a:ext uri="{FF2B5EF4-FFF2-40B4-BE49-F238E27FC236}">
                <a16:creationId xmlns:a16="http://schemas.microsoft.com/office/drawing/2014/main" id="{3E454B50-F3E6-4421-8E12-B450E98A6E92}"/>
              </a:ext>
            </a:extLst>
          </p:cNvPr>
          <p:cNvCxnSpPr>
            <a:stCxn id="21" idx="1"/>
            <a:endCxn id="50" idx="0"/>
          </p:cNvCxnSpPr>
          <p:nvPr/>
        </p:nvCxnSpPr>
        <p:spPr>
          <a:xfrm rot="10800000" flipV="1">
            <a:off x="7223312" y="1853394"/>
            <a:ext cx="441391" cy="1246440"/>
          </a:xfrm>
          <a:prstGeom prst="bentConnector3">
            <a:avLst>
              <a:gd name="adj1" fmla="val 47123"/>
            </a:avLst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: Angulado 85">
            <a:extLst>
              <a:ext uri="{FF2B5EF4-FFF2-40B4-BE49-F238E27FC236}">
                <a16:creationId xmlns:a16="http://schemas.microsoft.com/office/drawing/2014/main" id="{C0FEDEC5-D6DD-4C21-950A-4E7EAC93948E}"/>
              </a:ext>
            </a:extLst>
          </p:cNvPr>
          <p:cNvCxnSpPr>
            <a:stCxn id="46" idx="3"/>
          </p:cNvCxnSpPr>
          <p:nvPr/>
        </p:nvCxnSpPr>
        <p:spPr>
          <a:xfrm>
            <a:off x="4527299" y="1853394"/>
            <a:ext cx="751586" cy="448438"/>
          </a:xfrm>
          <a:prstGeom prst="bentConnector3">
            <a:avLst>
              <a:gd name="adj1" fmla="val 53763"/>
            </a:avLst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: Angulado 152">
            <a:extLst>
              <a:ext uri="{FF2B5EF4-FFF2-40B4-BE49-F238E27FC236}">
                <a16:creationId xmlns:a16="http://schemas.microsoft.com/office/drawing/2014/main" id="{87006817-9700-4ADF-B70B-90E4B39E4051}"/>
              </a:ext>
            </a:extLst>
          </p:cNvPr>
          <p:cNvCxnSpPr>
            <a:stCxn id="41" idx="3"/>
            <a:endCxn id="50" idx="2"/>
          </p:cNvCxnSpPr>
          <p:nvPr/>
        </p:nvCxnSpPr>
        <p:spPr>
          <a:xfrm>
            <a:off x="3946666" y="2867854"/>
            <a:ext cx="1022016" cy="231980"/>
          </a:xfrm>
          <a:prstGeom prst="bentConnector5">
            <a:avLst>
              <a:gd name="adj1" fmla="val 50000"/>
              <a:gd name="adj2" fmla="val 99334"/>
              <a:gd name="adj3" fmla="val 79939"/>
            </a:avLst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Agrupar 253">
            <a:extLst>
              <a:ext uri="{FF2B5EF4-FFF2-40B4-BE49-F238E27FC236}">
                <a16:creationId xmlns:a16="http://schemas.microsoft.com/office/drawing/2014/main" id="{D5F79BE5-6157-49FA-A39E-10C2363F6811}"/>
              </a:ext>
            </a:extLst>
          </p:cNvPr>
          <p:cNvGrpSpPr/>
          <p:nvPr/>
        </p:nvGrpSpPr>
        <p:grpSpPr>
          <a:xfrm>
            <a:off x="5503484" y="4988647"/>
            <a:ext cx="1198848" cy="433377"/>
            <a:chOff x="5503484" y="4988647"/>
            <a:chExt cx="1198848" cy="433377"/>
          </a:xfrm>
        </p:grpSpPr>
        <p:sp>
          <p:nvSpPr>
            <p:cNvPr id="55" name="Retângulo: Cantos Arredondados 54">
              <a:extLst>
                <a:ext uri="{FF2B5EF4-FFF2-40B4-BE49-F238E27FC236}">
                  <a16:creationId xmlns:a16="http://schemas.microsoft.com/office/drawing/2014/main" id="{21A5C856-3DB8-4C07-9A4B-0D4144FDE564}"/>
                </a:ext>
              </a:extLst>
            </p:cNvPr>
            <p:cNvSpPr/>
            <p:nvPr/>
          </p:nvSpPr>
          <p:spPr>
            <a:xfrm>
              <a:off x="5504740" y="4988647"/>
              <a:ext cx="1182512" cy="433377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545D9CE-FEAF-4A08-9496-95CE48899889}"/>
                </a:ext>
              </a:extLst>
            </p:cNvPr>
            <p:cNvSpPr txBox="1"/>
            <p:nvPr/>
          </p:nvSpPr>
          <p:spPr>
            <a:xfrm>
              <a:off x="5503484" y="5024102"/>
              <a:ext cx="11988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900" b="1" dirty="0">
                  <a:solidFill>
                    <a:schemeClr val="bg1"/>
                  </a:solidFill>
                </a:rPr>
                <a:t>SOLUÇÕES FISCAIS</a:t>
              </a:r>
            </a:p>
          </p:txBody>
        </p:sp>
      </p:grpSp>
      <p:sp>
        <p:nvSpPr>
          <p:cNvPr id="51" name="Forma Livre: Forma 50">
            <a:extLst>
              <a:ext uri="{FF2B5EF4-FFF2-40B4-BE49-F238E27FC236}">
                <a16:creationId xmlns:a16="http://schemas.microsoft.com/office/drawing/2014/main" id="{8A4EF799-5EC8-4EA7-BD5D-78DFCE48B465}"/>
              </a:ext>
            </a:extLst>
          </p:cNvPr>
          <p:cNvSpPr/>
          <p:nvPr/>
        </p:nvSpPr>
        <p:spPr>
          <a:xfrm>
            <a:off x="5111984" y="4112506"/>
            <a:ext cx="1968024" cy="563656"/>
          </a:xfrm>
          <a:custGeom>
            <a:avLst/>
            <a:gdLst>
              <a:gd name="connsiteX0" fmla="*/ 981075 w 981075"/>
              <a:gd name="connsiteY0" fmla="*/ 124777 h 280987"/>
              <a:gd name="connsiteX1" fmla="*/ 490538 w 981075"/>
              <a:gd name="connsiteY1" fmla="*/ 280988 h 280987"/>
              <a:gd name="connsiteX2" fmla="*/ 0 w 981075"/>
              <a:gd name="connsiteY2" fmla="*/ 124777 h 280987"/>
              <a:gd name="connsiteX3" fmla="*/ 72390 w 981075"/>
              <a:gd name="connsiteY3" fmla="*/ 0 h 280987"/>
              <a:gd name="connsiteX4" fmla="*/ 490538 w 981075"/>
              <a:gd name="connsiteY4" fmla="*/ 138113 h 280987"/>
              <a:gd name="connsiteX5" fmla="*/ 908685 w 981075"/>
              <a:gd name="connsiteY5" fmla="*/ 0 h 280987"/>
              <a:gd name="connsiteX6" fmla="*/ 981075 w 981075"/>
              <a:gd name="connsiteY6" fmla="*/ 124777 h 280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1075" h="280987">
                <a:moveTo>
                  <a:pt x="981075" y="124777"/>
                </a:moveTo>
                <a:cubicBezTo>
                  <a:pt x="842963" y="222885"/>
                  <a:pt x="673418" y="280988"/>
                  <a:pt x="490538" y="280988"/>
                </a:cubicBezTo>
                <a:cubicBezTo>
                  <a:pt x="307658" y="280988"/>
                  <a:pt x="138113" y="222885"/>
                  <a:pt x="0" y="124777"/>
                </a:cubicBezTo>
                <a:lnTo>
                  <a:pt x="72390" y="0"/>
                </a:lnTo>
                <a:cubicBezTo>
                  <a:pt x="189548" y="86677"/>
                  <a:pt x="334328" y="138113"/>
                  <a:pt x="490538" y="138113"/>
                </a:cubicBezTo>
                <a:cubicBezTo>
                  <a:pt x="646748" y="138113"/>
                  <a:pt x="791528" y="86677"/>
                  <a:pt x="908685" y="0"/>
                </a:cubicBezTo>
                <a:lnTo>
                  <a:pt x="981075" y="124777"/>
                </a:lnTo>
                <a:close/>
              </a:path>
            </a:pathLst>
          </a:custGeom>
          <a:solidFill>
            <a:srgbClr val="00823B"/>
          </a:solidFill>
          <a:ln w="952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grpSp>
        <p:nvGrpSpPr>
          <p:cNvPr id="236" name="Agrupar 235">
            <a:extLst>
              <a:ext uri="{FF2B5EF4-FFF2-40B4-BE49-F238E27FC236}">
                <a16:creationId xmlns:a16="http://schemas.microsoft.com/office/drawing/2014/main" id="{C6966719-CE63-4495-8E1D-79A20F1C2FB3}"/>
              </a:ext>
            </a:extLst>
          </p:cNvPr>
          <p:cNvGrpSpPr/>
          <p:nvPr/>
        </p:nvGrpSpPr>
        <p:grpSpPr>
          <a:xfrm>
            <a:off x="4968682" y="1972519"/>
            <a:ext cx="2254629" cy="2254629"/>
            <a:chOff x="4968682" y="1972519"/>
            <a:chExt cx="2254629" cy="2254629"/>
          </a:xfrm>
        </p:grpSpPr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D47FE994-85A9-4D9D-A6A9-B439385F495B}"/>
                </a:ext>
              </a:extLst>
            </p:cNvPr>
            <p:cNvSpPr/>
            <p:nvPr/>
          </p:nvSpPr>
          <p:spPr>
            <a:xfrm>
              <a:off x="4968682" y="1972519"/>
              <a:ext cx="2254629" cy="2254629"/>
            </a:xfrm>
            <a:custGeom>
              <a:avLst/>
              <a:gdLst>
                <a:gd name="connsiteX0" fmla="*/ 1123950 w 1123950"/>
                <a:gd name="connsiteY0" fmla="*/ 561975 h 1123950"/>
                <a:gd name="connsiteX1" fmla="*/ 561975 w 1123950"/>
                <a:gd name="connsiteY1" fmla="*/ 1123950 h 1123950"/>
                <a:gd name="connsiteX2" fmla="*/ 0 w 1123950"/>
                <a:gd name="connsiteY2" fmla="*/ 561975 h 1123950"/>
                <a:gd name="connsiteX3" fmla="*/ 561975 w 1123950"/>
                <a:gd name="connsiteY3" fmla="*/ 0 h 1123950"/>
                <a:gd name="connsiteX4" fmla="*/ 1123950 w 1123950"/>
                <a:gd name="connsiteY4" fmla="*/ 561975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950" h="1123950">
                  <a:moveTo>
                    <a:pt x="1123950" y="561975"/>
                  </a:moveTo>
                  <a:cubicBezTo>
                    <a:pt x="1123950" y="872345"/>
                    <a:pt x="872345" y="1123950"/>
                    <a:pt x="561975" y="1123950"/>
                  </a:cubicBezTo>
                  <a:cubicBezTo>
                    <a:pt x="251605" y="1123950"/>
                    <a:pt x="0" y="872345"/>
                    <a:pt x="0" y="561975"/>
                  </a:cubicBezTo>
                  <a:cubicBezTo>
                    <a:pt x="0" y="251605"/>
                    <a:pt x="251605" y="0"/>
                    <a:pt x="561975" y="0"/>
                  </a:cubicBezTo>
                  <a:cubicBezTo>
                    <a:pt x="872345" y="0"/>
                    <a:pt x="1123950" y="251605"/>
                    <a:pt x="1123950" y="561975"/>
                  </a:cubicBezTo>
                  <a:close/>
                </a:path>
              </a:pathLst>
            </a:custGeom>
            <a:solidFill>
              <a:srgbClr val="0047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57AB73FB-6167-4B27-A0A1-2ED00607B0CF}"/>
                </a:ext>
              </a:extLst>
            </p:cNvPr>
            <p:cNvSpPr txBox="1"/>
            <p:nvPr/>
          </p:nvSpPr>
          <p:spPr>
            <a:xfrm>
              <a:off x="5536443" y="3236212"/>
              <a:ext cx="9964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ERP</a:t>
              </a:r>
            </a:p>
          </p:txBody>
        </p:sp>
      </p:grpSp>
      <p:cxnSp>
        <p:nvCxnSpPr>
          <p:cNvPr id="94" name="Conector: Angulado 93">
            <a:extLst>
              <a:ext uri="{FF2B5EF4-FFF2-40B4-BE49-F238E27FC236}">
                <a16:creationId xmlns:a16="http://schemas.microsoft.com/office/drawing/2014/main" id="{337E502A-2E74-44C9-966A-08E16A881431}"/>
              </a:ext>
            </a:extLst>
          </p:cNvPr>
          <p:cNvCxnSpPr>
            <a:cxnSpLocks/>
            <a:stCxn id="51" idx="5"/>
            <a:endCxn id="26" idx="1"/>
          </p:cNvCxnSpPr>
          <p:nvPr/>
        </p:nvCxnSpPr>
        <p:spPr>
          <a:xfrm flipV="1">
            <a:off x="6934795" y="2867854"/>
            <a:ext cx="1310540" cy="1244652"/>
          </a:xfrm>
          <a:prstGeom prst="bentConnector3">
            <a:avLst>
              <a:gd name="adj1" fmla="val 50000"/>
            </a:avLst>
          </a:prstGeom>
          <a:ln>
            <a:solidFill>
              <a:srgbClr val="00823B"/>
            </a:solidFill>
            <a:prstDash val="dash"/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9" name="Conector: Angulado 108">
            <a:extLst>
              <a:ext uri="{FF2B5EF4-FFF2-40B4-BE49-F238E27FC236}">
                <a16:creationId xmlns:a16="http://schemas.microsoft.com/office/drawing/2014/main" id="{0DD611B5-2CCB-4E82-BBBA-186D73252848}"/>
              </a:ext>
            </a:extLst>
          </p:cNvPr>
          <p:cNvCxnSpPr>
            <a:cxnSpLocks/>
            <a:stCxn id="36" idx="2"/>
            <a:endCxn id="51" idx="2"/>
          </p:cNvCxnSpPr>
          <p:nvPr/>
        </p:nvCxnSpPr>
        <p:spPr>
          <a:xfrm rot="16200000" flipH="1">
            <a:off x="4496456" y="3747278"/>
            <a:ext cx="53075" cy="1177982"/>
          </a:xfrm>
          <a:prstGeom prst="bentConnector4">
            <a:avLst>
              <a:gd name="adj1" fmla="val 654508"/>
              <a:gd name="adj2" fmla="val 65459"/>
            </a:avLst>
          </a:prstGeom>
          <a:ln>
            <a:solidFill>
              <a:srgbClr val="00823B"/>
            </a:solidFill>
            <a:prstDash val="dash"/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9" name="Conector: Angulado 118">
            <a:extLst>
              <a:ext uri="{FF2B5EF4-FFF2-40B4-BE49-F238E27FC236}">
                <a16:creationId xmlns:a16="http://schemas.microsoft.com/office/drawing/2014/main" id="{19E0EF74-915A-45A3-8A84-2902A3A982EF}"/>
              </a:ext>
            </a:extLst>
          </p:cNvPr>
          <p:cNvCxnSpPr>
            <a:cxnSpLocks/>
            <a:stCxn id="31" idx="1"/>
            <a:endCxn id="51" idx="0"/>
          </p:cNvCxnSpPr>
          <p:nvPr/>
        </p:nvCxnSpPr>
        <p:spPr>
          <a:xfrm rot="10800000" flipV="1">
            <a:off x="7080008" y="4115253"/>
            <a:ext cx="584694" cy="247554"/>
          </a:xfrm>
          <a:prstGeom prst="bentConnector3">
            <a:avLst>
              <a:gd name="adj1" fmla="val 50000"/>
            </a:avLst>
          </a:prstGeom>
          <a:ln>
            <a:solidFill>
              <a:srgbClr val="00823B"/>
            </a:solidFill>
            <a:prstDash val="dash"/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7" name="Conector: Angulado 146">
            <a:extLst>
              <a:ext uri="{FF2B5EF4-FFF2-40B4-BE49-F238E27FC236}">
                <a16:creationId xmlns:a16="http://schemas.microsoft.com/office/drawing/2014/main" id="{CD396746-FE14-4C37-BEA2-BD06747FEE8A}"/>
              </a:ext>
            </a:extLst>
          </p:cNvPr>
          <p:cNvCxnSpPr>
            <a:cxnSpLocks/>
            <a:stCxn id="244" idx="2"/>
            <a:endCxn id="51" idx="3"/>
          </p:cNvCxnSpPr>
          <p:nvPr/>
        </p:nvCxnSpPr>
        <p:spPr>
          <a:xfrm rot="16200000" flipH="1">
            <a:off x="3940945" y="2796254"/>
            <a:ext cx="1049166" cy="1583337"/>
          </a:xfrm>
          <a:prstGeom prst="bentConnector4">
            <a:avLst>
              <a:gd name="adj1" fmla="val 41285"/>
              <a:gd name="adj2" fmla="val 64970"/>
            </a:avLst>
          </a:prstGeom>
          <a:ln>
            <a:solidFill>
              <a:srgbClr val="00823B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: Angulado 157">
            <a:extLst>
              <a:ext uri="{FF2B5EF4-FFF2-40B4-BE49-F238E27FC236}">
                <a16:creationId xmlns:a16="http://schemas.microsoft.com/office/drawing/2014/main" id="{F1A919A5-CF93-4FC8-8EA1-F7869F16C136}"/>
              </a:ext>
            </a:extLst>
          </p:cNvPr>
          <p:cNvCxnSpPr>
            <a:stCxn id="8" idx="3"/>
            <a:endCxn id="21" idx="0"/>
          </p:cNvCxnSpPr>
          <p:nvPr/>
        </p:nvCxnSpPr>
        <p:spPr>
          <a:xfrm>
            <a:off x="6683290" y="1256494"/>
            <a:ext cx="1568705" cy="394970"/>
          </a:xfrm>
          <a:prstGeom prst="bentConnector2">
            <a:avLst/>
          </a:prstGeom>
          <a:ln>
            <a:solidFill>
              <a:srgbClr val="002963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Agrupar 160">
            <a:extLst>
              <a:ext uri="{FF2B5EF4-FFF2-40B4-BE49-F238E27FC236}">
                <a16:creationId xmlns:a16="http://schemas.microsoft.com/office/drawing/2014/main" id="{F52FCA84-46D8-4597-872B-A168DDC6D64E}"/>
              </a:ext>
            </a:extLst>
          </p:cNvPr>
          <p:cNvGrpSpPr/>
          <p:nvPr/>
        </p:nvGrpSpPr>
        <p:grpSpPr>
          <a:xfrm>
            <a:off x="5652046" y="4379342"/>
            <a:ext cx="926001" cy="282134"/>
            <a:chOff x="4040530" y="4264353"/>
            <a:chExt cx="926001" cy="282134"/>
          </a:xfrm>
        </p:grpSpPr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FBD4A580-C261-4430-BF5B-66CD4F4146DC}"/>
                </a:ext>
              </a:extLst>
            </p:cNvPr>
            <p:cNvSpPr txBox="1"/>
            <p:nvPr/>
          </p:nvSpPr>
          <p:spPr>
            <a:xfrm>
              <a:off x="4237440" y="4269488"/>
              <a:ext cx="729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/>
                  </a:solidFill>
                  <a:latin typeface="+mj-lt"/>
                </a:rPr>
                <a:t>SEFAZ</a:t>
              </a:r>
            </a:p>
          </p:txBody>
        </p:sp>
        <p:pic>
          <p:nvPicPr>
            <p:cNvPr id="160" name="Gráfico 159" descr="Celeiro">
              <a:extLst>
                <a:ext uri="{FF2B5EF4-FFF2-40B4-BE49-F238E27FC236}">
                  <a16:creationId xmlns:a16="http://schemas.microsoft.com/office/drawing/2014/main" id="{F5B3A1B0-8687-44C2-AEB6-3B2C48A75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0530" y="4264353"/>
              <a:ext cx="228217" cy="228217"/>
            </a:xfrm>
            <a:prstGeom prst="rect">
              <a:avLst/>
            </a:prstGeom>
          </p:spPr>
        </p:pic>
      </p:grpSp>
      <p:cxnSp>
        <p:nvCxnSpPr>
          <p:cNvPr id="165" name="Conector: Angulado 164">
            <a:extLst>
              <a:ext uri="{FF2B5EF4-FFF2-40B4-BE49-F238E27FC236}">
                <a16:creationId xmlns:a16="http://schemas.microsoft.com/office/drawing/2014/main" id="{E618B54C-FAF5-48B4-9108-4A027CD07EB2}"/>
              </a:ext>
            </a:extLst>
          </p:cNvPr>
          <p:cNvCxnSpPr>
            <a:cxnSpLocks/>
            <a:stCxn id="169" idx="2"/>
            <a:endCxn id="6" idx="3"/>
          </p:cNvCxnSpPr>
          <p:nvPr/>
        </p:nvCxnSpPr>
        <p:spPr>
          <a:xfrm rot="5400000">
            <a:off x="7206593" y="3799051"/>
            <a:ext cx="905457" cy="1913977"/>
          </a:xfrm>
          <a:prstGeom prst="bentConnector2">
            <a:avLst/>
          </a:prstGeom>
          <a:ln>
            <a:solidFill>
              <a:srgbClr val="D88D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: Angulado 167">
            <a:extLst>
              <a:ext uri="{FF2B5EF4-FFF2-40B4-BE49-F238E27FC236}">
                <a16:creationId xmlns:a16="http://schemas.microsoft.com/office/drawing/2014/main" id="{ADA6E36E-2FDD-4A02-9050-C8EC6356FDEB}"/>
              </a:ext>
            </a:extLst>
          </p:cNvPr>
          <p:cNvCxnSpPr>
            <a:cxnSpLocks/>
            <a:stCxn id="41" idx="2"/>
            <a:endCxn id="36" idx="1"/>
          </p:cNvCxnSpPr>
          <p:nvPr/>
        </p:nvCxnSpPr>
        <p:spPr>
          <a:xfrm rot="5400000">
            <a:off x="2834033" y="3582461"/>
            <a:ext cx="1038018" cy="12665"/>
          </a:xfrm>
          <a:prstGeom prst="bentConnector4">
            <a:avLst>
              <a:gd name="adj1" fmla="val 40273"/>
              <a:gd name="adj2" fmla="val 1904974"/>
            </a:avLst>
          </a:prstGeom>
          <a:ln>
            <a:solidFill>
              <a:srgbClr val="002963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: Angulado 173">
            <a:extLst>
              <a:ext uri="{FF2B5EF4-FFF2-40B4-BE49-F238E27FC236}">
                <a16:creationId xmlns:a16="http://schemas.microsoft.com/office/drawing/2014/main" id="{F4BF079D-060D-4398-8739-56E1F24F6E00}"/>
              </a:ext>
            </a:extLst>
          </p:cNvPr>
          <p:cNvCxnSpPr>
            <a:cxnSpLocks/>
            <a:stCxn id="31" idx="2"/>
            <a:endCxn id="172" idx="2"/>
          </p:cNvCxnSpPr>
          <p:nvPr/>
        </p:nvCxnSpPr>
        <p:spPr>
          <a:xfrm rot="5400000" flipH="1">
            <a:off x="5899757" y="1964945"/>
            <a:ext cx="7452" cy="4697025"/>
          </a:xfrm>
          <a:prstGeom prst="bentConnector3">
            <a:avLst>
              <a:gd name="adj1" fmla="val -6390902"/>
            </a:avLst>
          </a:prstGeom>
          <a:ln>
            <a:solidFill>
              <a:srgbClr val="002963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9EF750EE-AA37-474A-857D-6117513B5E89}"/>
              </a:ext>
            </a:extLst>
          </p:cNvPr>
          <p:cNvGrpSpPr/>
          <p:nvPr/>
        </p:nvGrpSpPr>
        <p:grpSpPr>
          <a:xfrm>
            <a:off x="400356" y="5715211"/>
            <a:ext cx="7246335" cy="961224"/>
            <a:chOff x="400356" y="5715211"/>
            <a:chExt cx="7246335" cy="961224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17BFCD49-B264-47EB-BC8F-BAABBB12D2B4}"/>
                </a:ext>
              </a:extLst>
            </p:cNvPr>
            <p:cNvGrpSpPr/>
            <p:nvPr/>
          </p:nvGrpSpPr>
          <p:grpSpPr>
            <a:xfrm>
              <a:off x="400356" y="5715211"/>
              <a:ext cx="1547228" cy="430887"/>
              <a:chOff x="400356" y="5715211"/>
              <a:chExt cx="1547228" cy="430887"/>
            </a:xfrm>
          </p:grpSpPr>
          <p:sp>
            <p:nvSpPr>
              <p:cNvPr id="176" name="Elipse 175">
                <a:extLst>
                  <a:ext uri="{FF2B5EF4-FFF2-40B4-BE49-F238E27FC236}">
                    <a16:creationId xmlns:a16="http://schemas.microsoft.com/office/drawing/2014/main" id="{F268725D-0CB3-42FE-A3F5-A91DED689255}"/>
                  </a:ext>
                </a:extLst>
              </p:cNvPr>
              <p:cNvSpPr/>
              <p:nvPr/>
            </p:nvSpPr>
            <p:spPr>
              <a:xfrm>
                <a:off x="400356" y="5849692"/>
                <a:ext cx="161925" cy="161925"/>
              </a:xfrm>
              <a:prstGeom prst="ellipse">
                <a:avLst/>
              </a:prstGeom>
              <a:solidFill>
                <a:srgbClr val="002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7" name="CaixaDeTexto 176">
                <a:extLst>
                  <a:ext uri="{FF2B5EF4-FFF2-40B4-BE49-F238E27FC236}">
                    <a16:creationId xmlns:a16="http://schemas.microsoft.com/office/drawing/2014/main" id="{998D3D0E-5C69-40DF-BF40-D4FD305A244A}"/>
                  </a:ext>
                </a:extLst>
              </p:cNvPr>
              <p:cNvSpPr txBox="1"/>
              <p:nvPr/>
            </p:nvSpPr>
            <p:spPr>
              <a:xfrm>
                <a:off x="594510" y="5715211"/>
                <a:ext cx="135307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b="1" dirty="0"/>
                  <a:t>Comunicação entre Produtos</a:t>
                </a:r>
              </a:p>
            </p:txBody>
          </p:sp>
        </p:grpSp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BC8FF62B-7227-4792-84BA-A7FB201ED037}"/>
                </a:ext>
              </a:extLst>
            </p:cNvPr>
            <p:cNvGrpSpPr/>
            <p:nvPr/>
          </p:nvGrpSpPr>
          <p:grpSpPr>
            <a:xfrm>
              <a:off x="400356" y="6245548"/>
              <a:ext cx="1773882" cy="430887"/>
              <a:chOff x="400356" y="6245548"/>
              <a:chExt cx="1773882" cy="430887"/>
            </a:xfrm>
          </p:grpSpPr>
          <p:sp>
            <p:nvSpPr>
              <p:cNvPr id="178" name="Elipse 177">
                <a:extLst>
                  <a:ext uri="{FF2B5EF4-FFF2-40B4-BE49-F238E27FC236}">
                    <a16:creationId xmlns:a16="http://schemas.microsoft.com/office/drawing/2014/main" id="{DF9A88B8-059A-40BC-9A56-C525D2256B91}"/>
                  </a:ext>
                </a:extLst>
              </p:cNvPr>
              <p:cNvSpPr/>
              <p:nvPr/>
            </p:nvSpPr>
            <p:spPr>
              <a:xfrm>
                <a:off x="400356" y="6380029"/>
                <a:ext cx="161925" cy="161925"/>
              </a:xfrm>
              <a:prstGeom prst="ellipse">
                <a:avLst/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9" name="CaixaDeTexto 178">
                <a:extLst>
                  <a:ext uri="{FF2B5EF4-FFF2-40B4-BE49-F238E27FC236}">
                    <a16:creationId xmlns:a16="http://schemas.microsoft.com/office/drawing/2014/main" id="{55574C5B-57C7-475D-A9C0-A423C73405A6}"/>
                  </a:ext>
                </a:extLst>
              </p:cNvPr>
              <p:cNvSpPr txBox="1"/>
              <p:nvPr/>
            </p:nvSpPr>
            <p:spPr>
              <a:xfrm>
                <a:off x="594510" y="6245548"/>
                <a:ext cx="15797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b="1" dirty="0"/>
                  <a:t>Comunicação entre Produto e ERP</a:t>
                </a:r>
              </a:p>
            </p:txBody>
          </p:sp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5AA65354-7859-4070-B111-D34C2266C31F}"/>
                </a:ext>
              </a:extLst>
            </p:cNvPr>
            <p:cNvGrpSpPr/>
            <p:nvPr/>
          </p:nvGrpSpPr>
          <p:grpSpPr>
            <a:xfrm>
              <a:off x="2669361" y="5715211"/>
              <a:ext cx="2128658" cy="430887"/>
              <a:chOff x="2669361" y="5715211"/>
              <a:chExt cx="2128658" cy="430887"/>
            </a:xfrm>
          </p:grpSpPr>
          <p:sp>
            <p:nvSpPr>
              <p:cNvPr id="180" name="Elipse 179">
                <a:extLst>
                  <a:ext uri="{FF2B5EF4-FFF2-40B4-BE49-F238E27FC236}">
                    <a16:creationId xmlns:a16="http://schemas.microsoft.com/office/drawing/2014/main" id="{F7618FA5-B0D3-4BBE-A714-C1DB1D2C417F}"/>
                  </a:ext>
                </a:extLst>
              </p:cNvPr>
              <p:cNvSpPr/>
              <p:nvPr/>
            </p:nvSpPr>
            <p:spPr>
              <a:xfrm>
                <a:off x="2669361" y="5849692"/>
                <a:ext cx="161925" cy="161925"/>
              </a:xfrm>
              <a:prstGeom prst="ellipse">
                <a:avLst/>
              </a:prstGeom>
              <a:solidFill>
                <a:srgbClr val="0082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1" name="CaixaDeTexto 180">
                <a:extLst>
                  <a:ext uri="{FF2B5EF4-FFF2-40B4-BE49-F238E27FC236}">
                    <a16:creationId xmlns:a16="http://schemas.microsoft.com/office/drawing/2014/main" id="{89154194-8DBC-4F99-98E6-9BB3BA58EF04}"/>
                  </a:ext>
                </a:extLst>
              </p:cNvPr>
              <p:cNvSpPr txBox="1"/>
              <p:nvPr/>
            </p:nvSpPr>
            <p:spPr>
              <a:xfrm>
                <a:off x="2930218" y="5715211"/>
                <a:ext cx="186780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b="1" dirty="0"/>
                  <a:t>Comunicação entre Produto e SEFAZ/FISCO</a:t>
                </a:r>
              </a:p>
            </p:txBody>
          </p:sp>
        </p:grp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7CD15D1D-DC17-4195-A2E8-39F0838151BA}"/>
                </a:ext>
              </a:extLst>
            </p:cNvPr>
            <p:cNvGrpSpPr/>
            <p:nvPr/>
          </p:nvGrpSpPr>
          <p:grpSpPr>
            <a:xfrm>
              <a:off x="2712816" y="6245548"/>
              <a:ext cx="2085202" cy="430887"/>
              <a:chOff x="2712816" y="6245548"/>
              <a:chExt cx="2085202" cy="430887"/>
            </a:xfrm>
          </p:grpSpPr>
          <p:sp>
            <p:nvSpPr>
              <p:cNvPr id="182" name="Elipse 181">
                <a:extLst>
                  <a:ext uri="{FF2B5EF4-FFF2-40B4-BE49-F238E27FC236}">
                    <a16:creationId xmlns:a16="http://schemas.microsoft.com/office/drawing/2014/main" id="{13E50F20-D02A-436B-A429-B30A87F81E7F}"/>
                  </a:ext>
                </a:extLst>
              </p:cNvPr>
              <p:cNvSpPr/>
              <p:nvPr/>
            </p:nvSpPr>
            <p:spPr>
              <a:xfrm>
                <a:off x="2712816" y="6380029"/>
                <a:ext cx="161925" cy="161925"/>
              </a:xfrm>
              <a:prstGeom prst="ellipse">
                <a:avLst/>
              </a:prstGeom>
              <a:solidFill>
                <a:srgbClr val="D88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3" name="CaixaDeTexto 182">
                <a:extLst>
                  <a:ext uri="{FF2B5EF4-FFF2-40B4-BE49-F238E27FC236}">
                    <a16:creationId xmlns:a16="http://schemas.microsoft.com/office/drawing/2014/main" id="{249F9905-0EB7-4EE7-9C9A-C67476D6F890}"/>
                  </a:ext>
                </a:extLst>
              </p:cNvPr>
              <p:cNvSpPr txBox="1"/>
              <p:nvPr/>
            </p:nvSpPr>
            <p:spPr>
              <a:xfrm>
                <a:off x="2930218" y="6245548"/>
                <a:ext cx="18678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b="1" dirty="0"/>
                  <a:t>Comunicação entre Produto e Solução fiscal</a:t>
                </a:r>
              </a:p>
            </p:txBody>
          </p:sp>
        </p:grp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F6AC07D6-0EFC-4EE9-B115-0EA252056B92}"/>
                </a:ext>
              </a:extLst>
            </p:cNvPr>
            <p:cNvGrpSpPr/>
            <p:nvPr/>
          </p:nvGrpSpPr>
          <p:grpSpPr>
            <a:xfrm>
              <a:off x="5463891" y="6023596"/>
              <a:ext cx="2182800" cy="600164"/>
              <a:chOff x="5463891" y="6023596"/>
              <a:chExt cx="2182800" cy="600164"/>
            </a:xfrm>
          </p:grpSpPr>
          <p:sp>
            <p:nvSpPr>
              <p:cNvPr id="184" name="Elipse 183">
                <a:extLst>
                  <a:ext uri="{FF2B5EF4-FFF2-40B4-BE49-F238E27FC236}">
                    <a16:creationId xmlns:a16="http://schemas.microsoft.com/office/drawing/2014/main" id="{978D00E2-E92A-475D-AE90-7142E94916BF}"/>
                  </a:ext>
                </a:extLst>
              </p:cNvPr>
              <p:cNvSpPr/>
              <p:nvPr/>
            </p:nvSpPr>
            <p:spPr>
              <a:xfrm>
                <a:off x="5463891" y="6242716"/>
                <a:ext cx="161925" cy="16192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5" name="CaixaDeTexto 184">
                <a:extLst>
                  <a:ext uri="{FF2B5EF4-FFF2-40B4-BE49-F238E27FC236}">
                    <a16:creationId xmlns:a16="http://schemas.microsoft.com/office/drawing/2014/main" id="{A249AC11-8F39-437B-BCA6-B0F0577F9E73}"/>
                  </a:ext>
                </a:extLst>
              </p:cNvPr>
              <p:cNvSpPr txBox="1"/>
              <p:nvPr/>
            </p:nvSpPr>
            <p:spPr>
              <a:xfrm>
                <a:off x="5778891" y="6023596"/>
                <a:ext cx="1867800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b="1" dirty="0"/>
                  <a:t>Comunicação entre Produtos, Arquivos e </a:t>
                </a:r>
                <a:r>
                  <a:rPr lang="pt-BR" sz="1100" b="1" dirty="0" err="1"/>
                  <a:t>Orgãos</a:t>
                </a:r>
                <a:r>
                  <a:rPr lang="pt-BR" sz="1100" b="1" dirty="0"/>
                  <a:t> externos</a:t>
                </a:r>
              </a:p>
            </p:txBody>
          </p:sp>
        </p:grpSp>
      </p:grpSp>
      <p:grpSp>
        <p:nvGrpSpPr>
          <p:cNvPr id="193" name="Agrupar 192">
            <a:extLst>
              <a:ext uri="{FF2B5EF4-FFF2-40B4-BE49-F238E27FC236}">
                <a16:creationId xmlns:a16="http://schemas.microsoft.com/office/drawing/2014/main" id="{346E06CD-8919-434A-9172-4379C8ED4939}"/>
              </a:ext>
            </a:extLst>
          </p:cNvPr>
          <p:cNvGrpSpPr/>
          <p:nvPr/>
        </p:nvGrpSpPr>
        <p:grpSpPr>
          <a:xfrm>
            <a:off x="1143962" y="2711146"/>
            <a:ext cx="1085411" cy="313417"/>
            <a:chOff x="1143962" y="2736748"/>
            <a:chExt cx="1085411" cy="313417"/>
          </a:xfrm>
        </p:grpSpPr>
        <p:grpSp>
          <p:nvGrpSpPr>
            <p:cNvPr id="187" name="Agrupar 186">
              <a:extLst>
                <a:ext uri="{FF2B5EF4-FFF2-40B4-BE49-F238E27FC236}">
                  <a16:creationId xmlns:a16="http://schemas.microsoft.com/office/drawing/2014/main" id="{EC82464D-3BE1-4C0B-9598-72130896F27C}"/>
                </a:ext>
              </a:extLst>
            </p:cNvPr>
            <p:cNvGrpSpPr/>
            <p:nvPr/>
          </p:nvGrpSpPr>
          <p:grpSpPr>
            <a:xfrm>
              <a:off x="1143962" y="2736748"/>
              <a:ext cx="1085411" cy="313417"/>
              <a:chOff x="1552575" y="4268833"/>
              <a:chExt cx="1856674" cy="536121"/>
            </a:xfrm>
          </p:grpSpPr>
          <p:sp>
            <p:nvSpPr>
              <p:cNvPr id="188" name="Retângulo: Cantos Arredondados 187">
                <a:extLst>
                  <a:ext uri="{FF2B5EF4-FFF2-40B4-BE49-F238E27FC236}">
                    <a16:creationId xmlns:a16="http://schemas.microsoft.com/office/drawing/2014/main" id="{E83CEA84-A67B-40C8-A53B-F3D8A2B18745}"/>
                  </a:ext>
                </a:extLst>
              </p:cNvPr>
              <p:cNvSpPr/>
              <p:nvPr/>
            </p:nvSpPr>
            <p:spPr>
              <a:xfrm>
                <a:off x="1552575" y="4268833"/>
                <a:ext cx="1841175" cy="536121"/>
              </a:xfrm>
              <a:prstGeom prst="roundRect">
                <a:avLst/>
              </a:prstGeom>
              <a:solidFill>
                <a:srgbClr val="3C3F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9" name="CaixaDeTexto 188">
                <a:extLst>
                  <a:ext uri="{FF2B5EF4-FFF2-40B4-BE49-F238E27FC236}">
                    <a16:creationId xmlns:a16="http://schemas.microsoft.com/office/drawing/2014/main" id="{55EB475F-AA95-4475-B280-FC7AD9E4F554}"/>
                  </a:ext>
                </a:extLst>
              </p:cNvPr>
              <p:cNvSpPr txBox="1"/>
              <p:nvPr/>
            </p:nvSpPr>
            <p:spPr>
              <a:xfrm>
                <a:off x="2106954" y="4273474"/>
                <a:ext cx="1302295" cy="526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700" dirty="0">
                    <a:solidFill>
                      <a:schemeClr val="bg1"/>
                    </a:solidFill>
                  </a:rPr>
                  <a:t>INSTITUIÇÃO</a:t>
                </a:r>
              </a:p>
              <a:p>
                <a:pPr algn="ctr"/>
                <a:r>
                  <a:rPr lang="pt-BR" sz="700" dirty="0">
                    <a:solidFill>
                      <a:schemeClr val="bg1"/>
                    </a:solidFill>
                  </a:rPr>
                  <a:t>FINANCEIRA</a:t>
                </a:r>
              </a:p>
            </p:txBody>
          </p:sp>
        </p:grpSp>
        <p:pic>
          <p:nvPicPr>
            <p:cNvPr id="192" name="Gráfico 191" descr="Moedas">
              <a:extLst>
                <a:ext uri="{FF2B5EF4-FFF2-40B4-BE49-F238E27FC236}">
                  <a16:creationId xmlns:a16="http://schemas.microsoft.com/office/drawing/2014/main" id="{F276A128-FA99-42E8-8319-2B645F8F2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20718" y="2778276"/>
              <a:ext cx="240098" cy="240098"/>
            </a:xfrm>
            <a:prstGeom prst="rect">
              <a:avLst/>
            </a:prstGeom>
          </p:spPr>
        </p:pic>
      </p:grpSp>
      <p:grpSp>
        <p:nvGrpSpPr>
          <p:cNvPr id="200" name="Agrupar 199">
            <a:extLst>
              <a:ext uri="{FF2B5EF4-FFF2-40B4-BE49-F238E27FC236}">
                <a16:creationId xmlns:a16="http://schemas.microsoft.com/office/drawing/2014/main" id="{22FE9E9B-6D0D-49EB-B978-BBF0D78EB9FD}"/>
              </a:ext>
            </a:extLst>
          </p:cNvPr>
          <p:cNvGrpSpPr/>
          <p:nvPr/>
        </p:nvGrpSpPr>
        <p:grpSpPr>
          <a:xfrm>
            <a:off x="1756295" y="1696686"/>
            <a:ext cx="1085411" cy="313417"/>
            <a:chOff x="1756295" y="1712827"/>
            <a:chExt cx="1085411" cy="313417"/>
          </a:xfrm>
        </p:grpSpPr>
        <p:grpSp>
          <p:nvGrpSpPr>
            <p:cNvPr id="195" name="Agrupar 194">
              <a:extLst>
                <a:ext uri="{FF2B5EF4-FFF2-40B4-BE49-F238E27FC236}">
                  <a16:creationId xmlns:a16="http://schemas.microsoft.com/office/drawing/2014/main" id="{B595B312-CF2F-4F74-9C05-2E32FB846AD2}"/>
                </a:ext>
              </a:extLst>
            </p:cNvPr>
            <p:cNvGrpSpPr/>
            <p:nvPr/>
          </p:nvGrpSpPr>
          <p:grpSpPr>
            <a:xfrm>
              <a:off x="1756295" y="1712827"/>
              <a:ext cx="1085411" cy="313417"/>
              <a:chOff x="1552575" y="4268833"/>
              <a:chExt cx="1856674" cy="536121"/>
            </a:xfrm>
          </p:grpSpPr>
          <p:sp>
            <p:nvSpPr>
              <p:cNvPr id="197" name="Retângulo: Cantos Arredondados 196">
                <a:extLst>
                  <a:ext uri="{FF2B5EF4-FFF2-40B4-BE49-F238E27FC236}">
                    <a16:creationId xmlns:a16="http://schemas.microsoft.com/office/drawing/2014/main" id="{D54BA3EF-3AC7-47FC-9176-AA9571344D14}"/>
                  </a:ext>
                </a:extLst>
              </p:cNvPr>
              <p:cNvSpPr/>
              <p:nvPr/>
            </p:nvSpPr>
            <p:spPr>
              <a:xfrm>
                <a:off x="1552575" y="4268833"/>
                <a:ext cx="1841175" cy="536121"/>
              </a:xfrm>
              <a:prstGeom prst="roundRect">
                <a:avLst/>
              </a:prstGeom>
              <a:solidFill>
                <a:srgbClr val="3C3F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8" name="CaixaDeTexto 197">
                <a:extLst>
                  <a:ext uri="{FF2B5EF4-FFF2-40B4-BE49-F238E27FC236}">
                    <a16:creationId xmlns:a16="http://schemas.microsoft.com/office/drawing/2014/main" id="{811A200E-A06C-475F-A94F-AE7A83BD3317}"/>
                  </a:ext>
                </a:extLst>
              </p:cNvPr>
              <p:cNvSpPr txBox="1"/>
              <p:nvPr/>
            </p:nvSpPr>
            <p:spPr>
              <a:xfrm>
                <a:off x="2106954" y="4273474"/>
                <a:ext cx="1302295" cy="526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700" dirty="0">
                    <a:solidFill>
                      <a:schemeClr val="bg1"/>
                    </a:solidFill>
                  </a:rPr>
                  <a:t>FONTES ON E OFFLINE</a:t>
                </a:r>
              </a:p>
            </p:txBody>
          </p:sp>
        </p:grpSp>
        <p:pic>
          <p:nvPicPr>
            <p:cNvPr id="199" name="Gráfico 198" descr="Pesquisa de Pasta">
              <a:extLst>
                <a:ext uri="{FF2B5EF4-FFF2-40B4-BE49-F238E27FC236}">
                  <a16:creationId xmlns:a16="http://schemas.microsoft.com/office/drawing/2014/main" id="{E7B85D52-9B15-4B7B-B998-14371A741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18374" y="1737248"/>
              <a:ext cx="258420" cy="258420"/>
            </a:xfrm>
            <a:prstGeom prst="rect">
              <a:avLst/>
            </a:prstGeom>
          </p:spPr>
        </p:pic>
      </p:grpSp>
      <p:grpSp>
        <p:nvGrpSpPr>
          <p:cNvPr id="223" name="Agrupar 222">
            <a:extLst>
              <a:ext uri="{FF2B5EF4-FFF2-40B4-BE49-F238E27FC236}">
                <a16:creationId xmlns:a16="http://schemas.microsoft.com/office/drawing/2014/main" id="{64D50A11-D2D9-4487-9041-B99C7E3467DC}"/>
              </a:ext>
            </a:extLst>
          </p:cNvPr>
          <p:cNvGrpSpPr/>
          <p:nvPr/>
        </p:nvGrpSpPr>
        <p:grpSpPr>
          <a:xfrm>
            <a:off x="9804991" y="2711146"/>
            <a:ext cx="1085411" cy="313417"/>
            <a:chOff x="9804991" y="2736640"/>
            <a:chExt cx="1085411" cy="313417"/>
          </a:xfrm>
        </p:grpSpPr>
        <p:grpSp>
          <p:nvGrpSpPr>
            <p:cNvPr id="207" name="Agrupar 206">
              <a:extLst>
                <a:ext uri="{FF2B5EF4-FFF2-40B4-BE49-F238E27FC236}">
                  <a16:creationId xmlns:a16="http://schemas.microsoft.com/office/drawing/2014/main" id="{194255D6-E0AE-4AA3-A0DC-870BB1FED82F}"/>
                </a:ext>
              </a:extLst>
            </p:cNvPr>
            <p:cNvGrpSpPr/>
            <p:nvPr/>
          </p:nvGrpSpPr>
          <p:grpSpPr>
            <a:xfrm>
              <a:off x="9804991" y="2736640"/>
              <a:ext cx="1085411" cy="313417"/>
              <a:chOff x="1552575" y="4268833"/>
              <a:chExt cx="1856674" cy="536121"/>
            </a:xfrm>
          </p:grpSpPr>
          <p:sp>
            <p:nvSpPr>
              <p:cNvPr id="209" name="Retângulo: Cantos Arredondados 208">
                <a:extLst>
                  <a:ext uri="{FF2B5EF4-FFF2-40B4-BE49-F238E27FC236}">
                    <a16:creationId xmlns:a16="http://schemas.microsoft.com/office/drawing/2014/main" id="{813B5361-5D2C-421F-95F4-ABA8C16FAE06}"/>
                  </a:ext>
                </a:extLst>
              </p:cNvPr>
              <p:cNvSpPr/>
              <p:nvPr/>
            </p:nvSpPr>
            <p:spPr>
              <a:xfrm>
                <a:off x="1552575" y="4268833"/>
                <a:ext cx="1841175" cy="536121"/>
              </a:xfrm>
              <a:prstGeom prst="roundRect">
                <a:avLst/>
              </a:prstGeom>
              <a:solidFill>
                <a:srgbClr val="3C3F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10" name="CaixaDeTexto 209">
                <a:extLst>
                  <a:ext uri="{FF2B5EF4-FFF2-40B4-BE49-F238E27FC236}">
                    <a16:creationId xmlns:a16="http://schemas.microsoft.com/office/drawing/2014/main" id="{04EA331D-9C90-4D3A-A0C9-4C9167FFBC8C}"/>
                  </a:ext>
                </a:extLst>
              </p:cNvPr>
              <p:cNvSpPr txBox="1"/>
              <p:nvPr/>
            </p:nvSpPr>
            <p:spPr>
              <a:xfrm>
                <a:off x="2106954" y="4377750"/>
                <a:ext cx="1302295" cy="342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700" dirty="0">
                    <a:solidFill>
                      <a:schemeClr val="bg1"/>
                    </a:solidFill>
                  </a:rPr>
                  <a:t>MUNÍCIPIOS</a:t>
                </a:r>
              </a:p>
            </p:txBody>
          </p:sp>
        </p:grpSp>
        <p:pic>
          <p:nvPicPr>
            <p:cNvPr id="217" name="Gráfico 216" descr="Cidade">
              <a:extLst>
                <a:ext uri="{FF2B5EF4-FFF2-40B4-BE49-F238E27FC236}">
                  <a16:creationId xmlns:a16="http://schemas.microsoft.com/office/drawing/2014/main" id="{740BECA5-C50F-4B32-87DA-2C8163C0F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9084" y="2780638"/>
              <a:ext cx="242936" cy="242936"/>
            </a:xfrm>
            <a:prstGeom prst="rect">
              <a:avLst/>
            </a:prstGeom>
          </p:spPr>
        </p:pic>
      </p:grpSp>
      <p:grpSp>
        <p:nvGrpSpPr>
          <p:cNvPr id="224" name="Agrupar 223">
            <a:extLst>
              <a:ext uri="{FF2B5EF4-FFF2-40B4-BE49-F238E27FC236}">
                <a16:creationId xmlns:a16="http://schemas.microsoft.com/office/drawing/2014/main" id="{A93E6C70-5786-48BC-BC8C-55CECBA92842}"/>
              </a:ext>
            </a:extLst>
          </p:cNvPr>
          <p:cNvGrpSpPr/>
          <p:nvPr/>
        </p:nvGrpSpPr>
        <p:grpSpPr>
          <a:xfrm>
            <a:off x="9812592" y="3193165"/>
            <a:ext cx="1138429" cy="318110"/>
            <a:chOff x="9812592" y="3193165"/>
            <a:chExt cx="1138429" cy="318110"/>
          </a:xfrm>
        </p:grpSpPr>
        <p:grpSp>
          <p:nvGrpSpPr>
            <p:cNvPr id="212" name="Agrupar 211">
              <a:extLst>
                <a:ext uri="{FF2B5EF4-FFF2-40B4-BE49-F238E27FC236}">
                  <a16:creationId xmlns:a16="http://schemas.microsoft.com/office/drawing/2014/main" id="{4B83951E-8B8A-4CAD-8422-58A18CFBAB79}"/>
                </a:ext>
              </a:extLst>
            </p:cNvPr>
            <p:cNvGrpSpPr/>
            <p:nvPr/>
          </p:nvGrpSpPr>
          <p:grpSpPr>
            <a:xfrm>
              <a:off x="9812592" y="3193165"/>
              <a:ext cx="1138429" cy="318110"/>
              <a:chOff x="1552575" y="4268833"/>
              <a:chExt cx="1947365" cy="544148"/>
            </a:xfrm>
          </p:grpSpPr>
          <p:sp>
            <p:nvSpPr>
              <p:cNvPr id="214" name="Retângulo: Cantos Arredondados 213">
                <a:extLst>
                  <a:ext uri="{FF2B5EF4-FFF2-40B4-BE49-F238E27FC236}">
                    <a16:creationId xmlns:a16="http://schemas.microsoft.com/office/drawing/2014/main" id="{4087861A-0973-4532-8FC6-020281DA1DEE}"/>
                  </a:ext>
                </a:extLst>
              </p:cNvPr>
              <p:cNvSpPr/>
              <p:nvPr/>
            </p:nvSpPr>
            <p:spPr>
              <a:xfrm>
                <a:off x="1552575" y="4268833"/>
                <a:ext cx="1841175" cy="536121"/>
              </a:xfrm>
              <a:prstGeom prst="roundRect">
                <a:avLst/>
              </a:prstGeom>
              <a:solidFill>
                <a:srgbClr val="3C3F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15" name="CaixaDeTexto 214">
                <a:extLst>
                  <a:ext uri="{FF2B5EF4-FFF2-40B4-BE49-F238E27FC236}">
                    <a16:creationId xmlns:a16="http://schemas.microsoft.com/office/drawing/2014/main" id="{78FACEB5-CCE5-4D06-8045-0A02175C0CF8}"/>
                  </a:ext>
                </a:extLst>
              </p:cNvPr>
              <p:cNvSpPr txBox="1"/>
              <p:nvPr/>
            </p:nvSpPr>
            <p:spPr>
              <a:xfrm>
                <a:off x="2106954" y="4286508"/>
                <a:ext cx="1392986" cy="526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700" dirty="0">
                    <a:solidFill>
                      <a:schemeClr val="bg1"/>
                    </a:solidFill>
                  </a:rPr>
                  <a:t>PORTAL DO FORNECEDOR</a:t>
                </a:r>
              </a:p>
            </p:txBody>
          </p:sp>
        </p:grpSp>
        <p:pic>
          <p:nvPicPr>
            <p:cNvPr id="219" name="Gráfico 218" descr="Internet">
              <a:extLst>
                <a:ext uri="{FF2B5EF4-FFF2-40B4-BE49-F238E27FC236}">
                  <a16:creationId xmlns:a16="http://schemas.microsoft.com/office/drawing/2014/main" id="{40AB8FBE-E081-4CA7-86D4-491AAAFFC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79084" y="3226139"/>
              <a:ext cx="242936" cy="242936"/>
            </a:xfrm>
            <a:prstGeom prst="rect">
              <a:avLst/>
            </a:prstGeom>
          </p:spPr>
        </p:pic>
      </p:grpSp>
      <p:grpSp>
        <p:nvGrpSpPr>
          <p:cNvPr id="222" name="Agrupar 221">
            <a:extLst>
              <a:ext uri="{FF2B5EF4-FFF2-40B4-BE49-F238E27FC236}">
                <a16:creationId xmlns:a16="http://schemas.microsoft.com/office/drawing/2014/main" id="{E78C0573-E461-4EF1-BF48-C5ED63F42F76}"/>
              </a:ext>
            </a:extLst>
          </p:cNvPr>
          <p:cNvGrpSpPr/>
          <p:nvPr/>
        </p:nvGrpSpPr>
        <p:grpSpPr>
          <a:xfrm>
            <a:off x="9804991" y="2286139"/>
            <a:ext cx="1085411" cy="313417"/>
            <a:chOff x="9804991" y="2286139"/>
            <a:chExt cx="1085411" cy="313417"/>
          </a:xfrm>
        </p:grpSpPr>
        <p:grpSp>
          <p:nvGrpSpPr>
            <p:cNvPr id="202" name="Agrupar 201">
              <a:extLst>
                <a:ext uri="{FF2B5EF4-FFF2-40B4-BE49-F238E27FC236}">
                  <a16:creationId xmlns:a16="http://schemas.microsoft.com/office/drawing/2014/main" id="{8D45525E-4535-48CF-B2DF-E9AE94319C35}"/>
                </a:ext>
              </a:extLst>
            </p:cNvPr>
            <p:cNvGrpSpPr/>
            <p:nvPr/>
          </p:nvGrpSpPr>
          <p:grpSpPr>
            <a:xfrm>
              <a:off x="9804991" y="2286139"/>
              <a:ext cx="1085411" cy="313417"/>
              <a:chOff x="1552575" y="4268833"/>
              <a:chExt cx="1856674" cy="536121"/>
            </a:xfrm>
          </p:grpSpPr>
          <p:sp>
            <p:nvSpPr>
              <p:cNvPr id="204" name="Retângulo: Cantos Arredondados 203">
                <a:extLst>
                  <a:ext uri="{FF2B5EF4-FFF2-40B4-BE49-F238E27FC236}">
                    <a16:creationId xmlns:a16="http://schemas.microsoft.com/office/drawing/2014/main" id="{89205831-DED9-4FE0-B2E2-F57A2BC62C58}"/>
                  </a:ext>
                </a:extLst>
              </p:cNvPr>
              <p:cNvSpPr/>
              <p:nvPr/>
            </p:nvSpPr>
            <p:spPr>
              <a:xfrm>
                <a:off x="1552575" y="4268833"/>
                <a:ext cx="1841175" cy="536121"/>
              </a:xfrm>
              <a:prstGeom prst="roundRect">
                <a:avLst/>
              </a:prstGeom>
              <a:solidFill>
                <a:srgbClr val="3C3F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5" name="CaixaDeTexto 204">
                <a:extLst>
                  <a:ext uri="{FF2B5EF4-FFF2-40B4-BE49-F238E27FC236}">
                    <a16:creationId xmlns:a16="http://schemas.microsoft.com/office/drawing/2014/main" id="{87093869-2B1C-40D2-A293-8944CB3C0F8B}"/>
                  </a:ext>
                </a:extLst>
              </p:cNvPr>
              <p:cNvSpPr txBox="1"/>
              <p:nvPr/>
            </p:nvSpPr>
            <p:spPr>
              <a:xfrm>
                <a:off x="2106954" y="4273474"/>
                <a:ext cx="1302295" cy="526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700" dirty="0">
                    <a:solidFill>
                      <a:schemeClr val="bg1"/>
                    </a:solidFill>
                  </a:rPr>
                  <a:t>CAIXA DE </a:t>
                </a:r>
              </a:p>
              <a:p>
                <a:r>
                  <a:rPr lang="pt-BR" sz="700" dirty="0">
                    <a:solidFill>
                      <a:schemeClr val="bg1"/>
                    </a:solidFill>
                  </a:rPr>
                  <a:t>E-MAIL</a:t>
                </a:r>
              </a:p>
            </p:txBody>
          </p:sp>
        </p:grpSp>
        <p:pic>
          <p:nvPicPr>
            <p:cNvPr id="221" name="Gráfico 220" descr="E-mail">
              <a:extLst>
                <a:ext uri="{FF2B5EF4-FFF2-40B4-BE49-F238E27FC236}">
                  <a16:creationId xmlns:a16="http://schemas.microsoft.com/office/drawing/2014/main" id="{D0E3F1FA-FFC4-4757-BCEE-710E9CC1D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858579" y="2321272"/>
              <a:ext cx="242936" cy="242936"/>
            </a:xfrm>
            <a:prstGeom prst="rect">
              <a:avLst/>
            </a:prstGeom>
          </p:spPr>
        </p:pic>
      </p:grpSp>
      <p:grpSp>
        <p:nvGrpSpPr>
          <p:cNvPr id="239" name="Agrupar 238">
            <a:extLst>
              <a:ext uri="{FF2B5EF4-FFF2-40B4-BE49-F238E27FC236}">
                <a16:creationId xmlns:a16="http://schemas.microsoft.com/office/drawing/2014/main" id="{09213123-F9F8-4F77-A9AE-0319C5529499}"/>
              </a:ext>
            </a:extLst>
          </p:cNvPr>
          <p:cNvGrpSpPr/>
          <p:nvPr/>
        </p:nvGrpSpPr>
        <p:grpSpPr>
          <a:xfrm>
            <a:off x="9419920" y="2442848"/>
            <a:ext cx="392672" cy="907026"/>
            <a:chOff x="9419920" y="2442848"/>
            <a:chExt cx="392672" cy="907026"/>
          </a:xfrm>
        </p:grpSpPr>
        <p:cxnSp>
          <p:nvCxnSpPr>
            <p:cNvPr id="226" name="Conector: Angulado 225">
              <a:extLst>
                <a:ext uri="{FF2B5EF4-FFF2-40B4-BE49-F238E27FC236}">
                  <a16:creationId xmlns:a16="http://schemas.microsoft.com/office/drawing/2014/main" id="{ED071FDE-D322-4649-86D1-AA953774618A}"/>
                </a:ext>
              </a:extLst>
            </p:cNvPr>
            <p:cNvCxnSpPr>
              <a:stCxn id="26" idx="3"/>
              <a:endCxn id="204" idx="1"/>
            </p:cNvCxnSpPr>
            <p:nvPr/>
          </p:nvCxnSpPr>
          <p:spPr>
            <a:xfrm flipV="1">
              <a:off x="9419920" y="2442848"/>
              <a:ext cx="385071" cy="425006"/>
            </a:xfrm>
            <a:prstGeom prst="bentConnector3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de Seta Reta 227">
              <a:extLst>
                <a:ext uri="{FF2B5EF4-FFF2-40B4-BE49-F238E27FC236}">
                  <a16:creationId xmlns:a16="http://schemas.microsoft.com/office/drawing/2014/main" id="{C3FB31F0-FE63-443C-9279-BA7A145ACBA7}"/>
                </a:ext>
              </a:extLst>
            </p:cNvPr>
            <p:cNvCxnSpPr>
              <a:stCxn id="26" idx="3"/>
              <a:endCxn id="209" idx="1"/>
            </p:cNvCxnSpPr>
            <p:nvPr/>
          </p:nvCxnSpPr>
          <p:spPr>
            <a:xfrm>
              <a:off x="9419920" y="2867854"/>
              <a:ext cx="385071" cy="1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ector: Angulado 229">
              <a:extLst>
                <a:ext uri="{FF2B5EF4-FFF2-40B4-BE49-F238E27FC236}">
                  <a16:creationId xmlns:a16="http://schemas.microsoft.com/office/drawing/2014/main" id="{A0D46D66-F420-4419-A938-F9226B92BFB3}"/>
                </a:ext>
              </a:extLst>
            </p:cNvPr>
            <p:cNvCxnSpPr>
              <a:stCxn id="26" idx="3"/>
              <a:endCxn id="214" idx="1"/>
            </p:cNvCxnSpPr>
            <p:nvPr/>
          </p:nvCxnSpPr>
          <p:spPr>
            <a:xfrm>
              <a:off x="9419920" y="2867854"/>
              <a:ext cx="392672" cy="482020"/>
            </a:xfrm>
            <a:prstGeom prst="bentConnector3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2" name="Conector de Seta Reta 231">
            <a:extLst>
              <a:ext uri="{FF2B5EF4-FFF2-40B4-BE49-F238E27FC236}">
                <a16:creationId xmlns:a16="http://schemas.microsoft.com/office/drawing/2014/main" id="{B01B66DC-691A-4FF9-A969-4DF0942B07CB}"/>
              </a:ext>
            </a:extLst>
          </p:cNvPr>
          <p:cNvCxnSpPr>
            <a:cxnSpLocks/>
          </p:cNvCxnSpPr>
          <p:nvPr/>
        </p:nvCxnSpPr>
        <p:spPr>
          <a:xfrm>
            <a:off x="2229373" y="2855106"/>
            <a:ext cx="542708" cy="10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ector de Seta Reta 233">
            <a:extLst>
              <a:ext uri="{FF2B5EF4-FFF2-40B4-BE49-F238E27FC236}">
                <a16:creationId xmlns:a16="http://schemas.microsoft.com/office/drawing/2014/main" id="{1F77FF57-FCD8-4B11-9177-46251B76F335}"/>
              </a:ext>
            </a:extLst>
          </p:cNvPr>
          <p:cNvCxnSpPr>
            <a:cxnSpLocks/>
          </p:cNvCxnSpPr>
          <p:nvPr/>
        </p:nvCxnSpPr>
        <p:spPr>
          <a:xfrm>
            <a:off x="2841706" y="1845377"/>
            <a:ext cx="511008" cy="10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: Angulado 237">
            <a:extLst>
              <a:ext uri="{FF2B5EF4-FFF2-40B4-BE49-F238E27FC236}">
                <a16:creationId xmlns:a16="http://schemas.microsoft.com/office/drawing/2014/main" id="{F0DC3AEB-0FD9-4737-9941-8BB2CABFFB2B}"/>
              </a:ext>
            </a:extLst>
          </p:cNvPr>
          <p:cNvCxnSpPr>
            <a:stCxn id="26" idx="0"/>
            <a:endCxn id="21" idx="2"/>
          </p:cNvCxnSpPr>
          <p:nvPr/>
        </p:nvCxnSpPr>
        <p:spPr>
          <a:xfrm rot="16200000" flipV="1">
            <a:off x="8237012" y="2070307"/>
            <a:ext cx="610600" cy="580633"/>
          </a:xfrm>
          <a:prstGeom prst="bentConnector3">
            <a:avLst/>
          </a:prstGeom>
          <a:ln>
            <a:solidFill>
              <a:srgbClr val="00296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31ABAF6-AF13-4D3D-8F45-F3ADAA4687C2}"/>
              </a:ext>
            </a:extLst>
          </p:cNvPr>
          <p:cNvGrpSpPr/>
          <p:nvPr/>
        </p:nvGrpSpPr>
        <p:grpSpPr>
          <a:xfrm>
            <a:off x="4968682" y="684931"/>
            <a:ext cx="2102452" cy="773493"/>
            <a:chOff x="4968682" y="684931"/>
            <a:chExt cx="2102452" cy="773493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98520B32-24A1-444E-8AD6-07BCADDB8F76}"/>
                </a:ext>
              </a:extLst>
            </p:cNvPr>
            <p:cNvGrpSpPr/>
            <p:nvPr/>
          </p:nvGrpSpPr>
          <p:grpSpPr>
            <a:xfrm>
              <a:off x="5508705" y="1054564"/>
              <a:ext cx="1174585" cy="403860"/>
              <a:chOff x="3868566" y="939575"/>
              <a:chExt cx="1174585" cy="403860"/>
            </a:xfrm>
          </p:grpSpPr>
          <p:grpSp>
            <p:nvGrpSpPr>
              <p:cNvPr id="12" name="Agrupar 11">
                <a:extLst>
                  <a:ext uri="{FF2B5EF4-FFF2-40B4-BE49-F238E27FC236}">
                    <a16:creationId xmlns:a16="http://schemas.microsoft.com/office/drawing/2014/main" id="{016DB880-9DFD-444A-BB74-5D186BA7F7DE}"/>
                  </a:ext>
                </a:extLst>
              </p:cNvPr>
              <p:cNvGrpSpPr/>
              <p:nvPr/>
            </p:nvGrpSpPr>
            <p:grpSpPr>
              <a:xfrm>
                <a:off x="3868566" y="939575"/>
                <a:ext cx="1174585" cy="403860"/>
                <a:chOff x="3868566" y="939575"/>
                <a:chExt cx="1174585" cy="403860"/>
              </a:xfrm>
            </p:grpSpPr>
            <p:sp>
              <p:nvSpPr>
                <p:cNvPr id="8" name="Retângulo: Cantos Arredondados 7">
                  <a:extLst>
                    <a:ext uri="{FF2B5EF4-FFF2-40B4-BE49-F238E27FC236}">
                      <a16:creationId xmlns:a16="http://schemas.microsoft.com/office/drawing/2014/main" id="{F57629F3-C39B-4FE9-807A-7F0C24E8D35E}"/>
                    </a:ext>
                  </a:extLst>
                </p:cNvPr>
                <p:cNvSpPr/>
                <p:nvPr/>
              </p:nvSpPr>
              <p:spPr>
                <a:xfrm>
                  <a:off x="3868566" y="939575"/>
                  <a:ext cx="1174585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pic>
              <p:nvPicPr>
                <p:cNvPr id="11" name="Gráfico 10">
                  <a:extLst>
                    <a:ext uri="{FF2B5EF4-FFF2-40B4-BE49-F238E27FC236}">
                      <a16:creationId xmlns:a16="http://schemas.microsoft.com/office/drawing/2014/main" id="{1D5E0F74-A30F-4E86-80FD-41EA7F820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57614" y="1038059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763573EF-6294-46C1-8A52-03CF6E6A4E5F}"/>
                  </a:ext>
                </a:extLst>
              </p:cNvPr>
              <p:cNvSpPr txBox="1"/>
              <p:nvPr/>
            </p:nvSpPr>
            <p:spPr>
              <a:xfrm>
                <a:off x="4167162" y="1045186"/>
                <a:ext cx="67999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CLEANER</a:t>
                </a:r>
              </a:p>
            </p:txBody>
          </p:sp>
        </p:grpSp>
        <p:sp>
          <p:nvSpPr>
            <p:cNvPr id="113" name="Retângulo 112">
              <a:extLst>
                <a:ext uri="{FF2B5EF4-FFF2-40B4-BE49-F238E27FC236}">
                  <a16:creationId xmlns:a16="http://schemas.microsoft.com/office/drawing/2014/main" id="{E4E717F6-EEBD-4D33-8780-5FBD7458E46E}"/>
                </a:ext>
              </a:extLst>
            </p:cNvPr>
            <p:cNvSpPr/>
            <p:nvPr/>
          </p:nvSpPr>
          <p:spPr>
            <a:xfrm>
              <a:off x="4968682" y="684931"/>
              <a:ext cx="210245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VALIDAÇÃO DE INFORMAÇÕES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DE FORNECEDORES E/OU CLIENTES</a:t>
              </a:r>
              <a:endParaRPr lang="pt-BR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4BACEA28-992C-4E3B-988C-75225AA31A47}"/>
              </a:ext>
            </a:extLst>
          </p:cNvPr>
          <p:cNvGrpSpPr/>
          <p:nvPr/>
        </p:nvGrpSpPr>
        <p:grpSpPr>
          <a:xfrm>
            <a:off x="7664702" y="1651464"/>
            <a:ext cx="2379988" cy="494211"/>
            <a:chOff x="7664702" y="1651464"/>
            <a:chExt cx="2379988" cy="494211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2558C211-95CF-4B26-9BBC-DA5F1DCF3891}"/>
                </a:ext>
              </a:extLst>
            </p:cNvPr>
            <p:cNvGrpSpPr/>
            <p:nvPr/>
          </p:nvGrpSpPr>
          <p:grpSpPr>
            <a:xfrm>
              <a:off x="7664702" y="1651464"/>
              <a:ext cx="1174585" cy="403860"/>
              <a:chOff x="3868566" y="939575"/>
              <a:chExt cx="1174585" cy="403860"/>
            </a:xfrm>
          </p:grpSpPr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4A8E803E-54F7-44F9-AF38-F28E19CB5FD2}"/>
                  </a:ext>
                </a:extLst>
              </p:cNvPr>
              <p:cNvGrpSpPr/>
              <p:nvPr/>
            </p:nvGrpSpPr>
            <p:grpSpPr>
              <a:xfrm>
                <a:off x="3868566" y="939575"/>
                <a:ext cx="1174585" cy="403860"/>
                <a:chOff x="3868566" y="939575"/>
                <a:chExt cx="1174585" cy="403860"/>
              </a:xfrm>
            </p:grpSpPr>
            <p:sp>
              <p:nvSpPr>
                <p:cNvPr id="21" name="Retângulo: Cantos Arredondados 20">
                  <a:extLst>
                    <a:ext uri="{FF2B5EF4-FFF2-40B4-BE49-F238E27FC236}">
                      <a16:creationId xmlns:a16="http://schemas.microsoft.com/office/drawing/2014/main" id="{587DEC5E-7F4A-49C3-A88B-FEECF473D619}"/>
                    </a:ext>
                  </a:extLst>
                </p:cNvPr>
                <p:cNvSpPr/>
                <p:nvPr/>
              </p:nvSpPr>
              <p:spPr>
                <a:xfrm>
                  <a:off x="3868566" y="939575"/>
                  <a:ext cx="1174585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22" name="Gráfico 21">
                  <a:extLst>
                    <a:ext uri="{FF2B5EF4-FFF2-40B4-BE49-F238E27FC236}">
                      <a16:creationId xmlns:a16="http://schemas.microsoft.com/office/drawing/2014/main" id="{D43F3B0E-2378-4FAF-A615-36ADC6909B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57614" y="1038059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DB016D21-7C6F-499B-846A-E76CC4F48DBD}"/>
                  </a:ext>
                </a:extLst>
              </p:cNvPr>
              <p:cNvSpPr txBox="1"/>
              <p:nvPr/>
            </p:nvSpPr>
            <p:spPr>
              <a:xfrm>
                <a:off x="4167162" y="1045186"/>
                <a:ext cx="7104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RECEIVER</a:t>
                </a:r>
              </a:p>
            </p:txBody>
          </p:sp>
        </p:grpSp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95D36B62-5835-448E-866E-F83BB0672BEA}"/>
                </a:ext>
              </a:extLst>
            </p:cNvPr>
            <p:cNvSpPr/>
            <p:nvPr/>
          </p:nvSpPr>
          <p:spPr>
            <a:xfrm>
              <a:off x="8868200" y="1684010"/>
              <a:ext cx="11764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AUTOMAÇÃO RECEBIMENTO FISCAL E FÍSICO </a:t>
              </a:r>
              <a:endParaRPr lang="pt-BR" altLang="pt-BR" sz="4800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1DF37A4-6758-47A4-85F5-8E9EC52EAB4C}"/>
              </a:ext>
            </a:extLst>
          </p:cNvPr>
          <p:cNvGrpSpPr/>
          <p:nvPr/>
        </p:nvGrpSpPr>
        <p:grpSpPr>
          <a:xfrm>
            <a:off x="2772081" y="2315037"/>
            <a:ext cx="1254307" cy="754747"/>
            <a:chOff x="2772081" y="2315037"/>
            <a:chExt cx="1254307" cy="754747"/>
          </a:xfrm>
        </p:grpSpPr>
        <p:grpSp>
          <p:nvGrpSpPr>
            <p:cNvPr id="252" name="Agrupar 251">
              <a:extLst>
                <a:ext uri="{FF2B5EF4-FFF2-40B4-BE49-F238E27FC236}">
                  <a16:creationId xmlns:a16="http://schemas.microsoft.com/office/drawing/2014/main" id="{D8C71BE2-0110-43C7-90B1-08F8B79FA769}"/>
                </a:ext>
              </a:extLst>
            </p:cNvPr>
            <p:cNvGrpSpPr/>
            <p:nvPr/>
          </p:nvGrpSpPr>
          <p:grpSpPr>
            <a:xfrm>
              <a:off x="2772081" y="2665924"/>
              <a:ext cx="1254307" cy="403860"/>
              <a:chOff x="2772081" y="2665924"/>
              <a:chExt cx="1254307" cy="403860"/>
            </a:xfrm>
          </p:grpSpPr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5101A21E-DF92-4033-A0CF-1D71B7B8CA41}"/>
                  </a:ext>
                </a:extLst>
              </p:cNvPr>
              <p:cNvGrpSpPr/>
              <p:nvPr/>
            </p:nvGrpSpPr>
            <p:grpSpPr>
              <a:xfrm>
                <a:off x="2772081" y="2665924"/>
                <a:ext cx="1254307" cy="403860"/>
                <a:chOff x="3868566" y="939575"/>
                <a:chExt cx="1254307" cy="403860"/>
              </a:xfrm>
            </p:grpSpPr>
            <p:grpSp>
              <p:nvGrpSpPr>
                <p:cNvPr id="39" name="Agrupar 38">
                  <a:extLst>
                    <a:ext uri="{FF2B5EF4-FFF2-40B4-BE49-F238E27FC236}">
                      <a16:creationId xmlns:a16="http://schemas.microsoft.com/office/drawing/2014/main" id="{963912EF-CFAE-40EF-94DB-0AB4DD426B10}"/>
                    </a:ext>
                  </a:extLst>
                </p:cNvPr>
                <p:cNvGrpSpPr/>
                <p:nvPr/>
              </p:nvGrpSpPr>
              <p:grpSpPr>
                <a:xfrm>
                  <a:off x="3868566" y="939575"/>
                  <a:ext cx="1174585" cy="403860"/>
                  <a:chOff x="3868566" y="939575"/>
                  <a:chExt cx="1174585" cy="403860"/>
                </a:xfrm>
              </p:grpSpPr>
              <p:sp>
                <p:nvSpPr>
                  <p:cNvPr id="41" name="Retângulo: Cantos Arredondados 40">
                    <a:extLst>
                      <a:ext uri="{FF2B5EF4-FFF2-40B4-BE49-F238E27FC236}">
                        <a16:creationId xmlns:a16="http://schemas.microsoft.com/office/drawing/2014/main" id="{CE81053D-EB7D-4282-AB20-4A034B957A1B}"/>
                      </a:ext>
                    </a:extLst>
                  </p:cNvPr>
                  <p:cNvSpPr/>
                  <p:nvPr/>
                </p:nvSpPr>
                <p:spPr>
                  <a:xfrm>
                    <a:off x="3868566" y="939575"/>
                    <a:ext cx="1174585" cy="403860"/>
                  </a:xfrm>
                  <a:prstGeom prst="roundRect">
                    <a:avLst/>
                  </a:prstGeom>
                  <a:solidFill>
                    <a:srgbClr val="00296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pic>
                <p:nvPicPr>
                  <p:cNvPr id="42" name="Gráfico 41">
                    <a:extLst>
                      <a:ext uri="{FF2B5EF4-FFF2-40B4-BE49-F238E27FC236}">
                        <a16:creationId xmlns:a16="http://schemas.microsoft.com/office/drawing/2014/main" id="{43A86668-A87B-4F20-92E5-7CBB9116D4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57614" y="1038059"/>
                    <a:ext cx="209548" cy="20954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" name="CaixaDeTexto 39">
                  <a:extLst>
                    <a:ext uri="{FF2B5EF4-FFF2-40B4-BE49-F238E27FC236}">
                      <a16:creationId xmlns:a16="http://schemas.microsoft.com/office/drawing/2014/main" id="{8D7DEFF4-97C9-4BD8-AFA7-021AF35102CF}"/>
                    </a:ext>
                  </a:extLst>
                </p:cNvPr>
                <p:cNvSpPr txBox="1"/>
                <p:nvPr/>
              </p:nvSpPr>
              <p:spPr>
                <a:xfrm>
                  <a:off x="4167162" y="1045186"/>
                  <a:ext cx="95571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800" b="1" dirty="0">
                      <a:solidFill>
                        <a:schemeClr val="bg1"/>
                      </a:solidFill>
                    </a:rPr>
                    <a:t> GSW  ROBOTS</a:t>
                  </a:r>
                </a:p>
              </p:txBody>
            </p:sp>
          </p:grpSp>
          <p:sp>
            <p:nvSpPr>
              <p:cNvPr id="166" name="Retângulo 165">
                <a:extLst>
                  <a:ext uri="{FF2B5EF4-FFF2-40B4-BE49-F238E27FC236}">
                    <a16:creationId xmlns:a16="http://schemas.microsoft.com/office/drawing/2014/main" id="{D1123CD3-68FA-4C55-A8D7-C9D1B15C49FA}"/>
                  </a:ext>
                </a:extLst>
              </p:cNvPr>
              <p:cNvSpPr/>
              <p:nvPr/>
            </p:nvSpPr>
            <p:spPr>
              <a:xfrm>
                <a:off x="2869969" y="2970461"/>
                <a:ext cx="120500" cy="958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44" name="Retângulo 243">
                <a:extLst>
                  <a:ext uri="{FF2B5EF4-FFF2-40B4-BE49-F238E27FC236}">
                    <a16:creationId xmlns:a16="http://schemas.microsoft.com/office/drawing/2014/main" id="{3B77D8FB-A3C6-476C-9290-FE869BD70088}"/>
                  </a:ext>
                </a:extLst>
              </p:cNvPr>
              <p:cNvSpPr/>
              <p:nvPr/>
            </p:nvSpPr>
            <p:spPr>
              <a:xfrm>
                <a:off x="3613610" y="2967513"/>
                <a:ext cx="120500" cy="958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3D8D9013-C7A8-48B1-A495-110E01D309A6}"/>
                </a:ext>
              </a:extLst>
            </p:cNvPr>
            <p:cNvSpPr/>
            <p:nvPr/>
          </p:nvSpPr>
          <p:spPr>
            <a:xfrm>
              <a:off x="2888409" y="2315037"/>
              <a:ext cx="9552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PAGAMENTO DE TRIBUTOS</a:t>
              </a:r>
              <a:endParaRPr lang="pt-BR" altLang="pt-BR" sz="4800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AE67024-1B61-4499-BD1D-2A52654AB883}"/>
              </a:ext>
            </a:extLst>
          </p:cNvPr>
          <p:cNvGrpSpPr/>
          <p:nvPr/>
        </p:nvGrpSpPr>
        <p:grpSpPr>
          <a:xfrm>
            <a:off x="3304808" y="3571015"/>
            <a:ext cx="1235460" cy="738717"/>
            <a:chOff x="3304808" y="3571015"/>
            <a:chExt cx="1235460" cy="738717"/>
          </a:xfrm>
        </p:grpSpPr>
        <p:grpSp>
          <p:nvGrpSpPr>
            <p:cNvPr id="253" name="Agrupar 252">
              <a:extLst>
                <a:ext uri="{FF2B5EF4-FFF2-40B4-BE49-F238E27FC236}">
                  <a16:creationId xmlns:a16="http://schemas.microsoft.com/office/drawing/2014/main" id="{0C9D1DC1-D536-45AC-94E0-07A2AFF09204}"/>
                </a:ext>
              </a:extLst>
            </p:cNvPr>
            <p:cNvGrpSpPr/>
            <p:nvPr/>
          </p:nvGrpSpPr>
          <p:grpSpPr>
            <a:xfrm>
              <a:off x="3346709" y="3905872"/>
              <a:ext cx="1174585" cy="403860"/>
              <a:chOff x="3346709" y="3905872"/>
              <a:chExt cx="1174585" cy="403860"/>
            </a:xfrm>
          </p:grpSpPr>
          <p:grpSp>
            <p:nvGrpSpPr>
              <p:cNvPr id="33" name="Agrupar 32">
                <a:extLst>
                  <a:ext uri="{FF2B5EF4-FFF2-40B4-BE49-F238E27FC236}">
                    <a16:creationId xmlns:a16="http://schemas.microsoft.com/office/drawing/2014/main" id="{4665DDB3-6B68-4DD1-B913-E053B6B768ED}"/>
                  </a:ext>
                </a:extLst>
              </p:cNvPr>
              <p:cNvGrpSpPr/>
              <p:nvPr/>
            </p:nvGrpSpPr>
            <p:grpSpPr>
              <a:xfrm>
                <a:off x="3346709" y="3905872"/>
                <a:ext cx="1174585" cy="403860"/>
                <a:chOff x="3868566" y="939575"/>
                <a:chExt cx="1174585" cy="403860"/>
              </a:xfrm>
            </p:grpSpPr>
            <p:grpSp>
              <p:nvGrpSpPr>
                <p:cNvPr id="34" name="Agrupar 33">
                  <a:extLst>
                    <a:ext uri="{FF2B5EF4-FFF2-40B4-BE49-F238E27FC236}">
                      <a16:creationId xmlns:a16="http://schemas.microsoft.com/office/drawing/2014/main" id="{58095842-671B-4B44-8E22-20413E800A56}"/>
                    </a:ext>
                  </a:extLst>
                </p:cNvPr>
                <p:cNvGrpSpPr/>
                <p:nvPr/>
              </p:nvGrpSpPr>
              <p:grpSpPr>
                <a:xfrm>
                  <a:off x="3868566" y="939575"/>
                  <a:ext cx="1174585" cy="403860"/>
                  <a:chOff x="3868566" y="939575"/>
                  <a:chExt cx="1174585" cy="403860"/>
                </a:xfrm>
              </p:grpSpPr>
              <p:sp>
                <p:nvSpPr>
                  <p:cNvPr id="36" name="Retângulo: Cantos Arredondados 35">
                    <a:extLst>
                      <a:ext uri="{FF2B5EF4-FFF2-40B4-BE49-F238E27FC236}">
                        <a16:creationId xmlns:a16="http://schemas.microsoft.com/office/drawing/2014/main" id="{FF5B2E6C-FA80-4DCB-902F-40A54F760A4B}"/>
                      </a:ext>
                    </a:extLst>
                  </p:cNvPr>
                  <p:cNvSpPr/>
                  <p:nvPr/>
                </p:nvSpPr>
                <p:spPr>
                  <a:xfrm>
                    <a:off x="3868566" y="939575"/>
                    <a:ext cx="1174585" cy="403860"/>
                  </a:xfrm>
                  <a:prstGeom prst="roundRect">
                    <a:avLst/>
                  </a:prstGeom>
                  <a:solidFill>
                    <a:srgbClr val="00296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pic>
                <p:nvPicPr>
                  <p:cNvPr id="37" name="Gráfico 36">
                    <a:extLst>
                      <a:ext uri="{FF2B5EF4-FFF2-40B4-BE49-F238E27FC236}">
                        <a16:creationId xmlns:a16="http://schemas.microsoft.com/office/drawing/2014/main" id="{14E7D2E6-52CA-4655-950F-5422B86A92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57614" y="1038059"/>
                    <a:ext cx="209548" cy="20954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5" name="CaixaDeTexto 34">
                  <a:extLst>
                    <a:ext uri="{FF2B5EF4-FFF2-40B4-BE49-F238E27FC236}">
                      <a16:creationId xmlns:a16="http://schemas.microsoft.com/office/drawing/2014/main" id="{79ED3DA5-4EBE-45A4-99FE-A524D67AB473}"/>
                    </a:ext>
                  </a:extLst>
                </p:cNvPr>
                <p:cNvSpPr txBox="1"/>
                <p:nvPr/>
              </p:nvSpPr>
              <p:spPr>
                <a:xfrm>
                  <a:off x="4167162" y="1045186"/>
                  <a:ext cx="80021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800" b="1" dirty="0">
                      <a:solidFill>
                        <a:schemeClr val="bg1"/>
                      </a:solidFill>
                    </a:rPr>
                    <a:t>ORGANIZER</a:t>
                  </a:r>
                </a:p>
              </p:txBody>
            </p:sp>
          </p:grpSp>
          <p:sp>
            <p:nvSpPr>
              <p:cNvPr id="172" name="Retângulo 171">
                <a:extLst>
                  <a:ext uri="{FF2B5EF4-FFF2-40B4-BE49-F238E27FC236}">
                    <a16:creationId xmlns:a16="http://schemas.microsoft.com/office/drawing/2014/main" id="{4F3BFF37-7368-4638-9294-2DB832FD773C}"/>
                  </a:ext>
                </a:extLst>
              </p:cNvPr>
              <p:cNvSpPr/>
              <p:nvPr/>
            </p:nvSpPr>
            <p:spPr>
              <a:xfrm>
                <a:off x="3494720" y="4213904"/>
                <a:ext cx="120500" cy="958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16" name="Retângulo 115">
              <a:extLst>
                <a:ext uri="{FF2B5EF4-FFF2-40B4-BE49-F238E27FC236}">
                  <a16:creationId xmlns:a16="http://schemas.microsoft.com/office/drawing/2014/main" id="{BCE1DFB2-970F-433B-81C0-2C476EAA8599}"/>
                </a:ext>
              </a:extLst>
            </p:cNvPr>
            <p:cNvSpPr/>
            <p:nvPr/>
          </p:nvSpPr>
          <p:spPr>
            <a:xfrm>
              <a:off x="3304808" y="3571015"/>
              <a:ext cx="12354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800" dirty="0">
                  <a:solidFill>
                    <a:srgbClr val="002963"/>
                  </a:solidFill>
                </a:rPr>
                <a:t>GERENCIAMENTO DAS OBRIGAÇÕES</a:t>
              </a:r>
              <a:endParaRPr lang="pt-BR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C2874A2-71AA-4B4A-9C76-3268A63ADF89}"/>
              </a:ext>
            </a:extLst>
          </p:cNvPr>
          <p:cNvGrpSpPr/>
          <p:nvPr/>
        </p:nvGrpSpPr>
        <p:grpSpPr>
          <a:xfrm>
            <a:off x="3171568" y="1297183"/>
            <a:ext cx="1524865" cy="758141"/>
            <a:chOff x="3171568" y="1297183"/>
            <a:chExt cx="1524865" cy="758141"/>
          </a:xfrm>
        </p:grpSpPr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8A8BA08E-CC59-4AE5-82E4-42EB36DE77FB}"/>
                </a:ext>
              </a:extLst>
            </p:cNvPr>
            <p:cNvGrpSpPr/>
            <p:nvPr/>
          </p:nvGrpSpPr>
          <p:grpSpPr>
            <a:xfrm>
              <a:off x="3352714" y="1651464"/>
              <a:ext cx="1174585" cy="403860"/>
              <a:chOff x="3868566" y="939575"/>
              <a:chExt cx="1174585" cy="403860"/>
            </a:xfrm>
          </p:grpSpPr>
          <p:grpSp>
            <p:nvGrpSpPr>
              <p:cNvPr id="44" name="Agrupar 43">
                <a:extLst>
                  <a:ext uri="{FF2B5EF4-FFF2-40B4-BE49-F238E27FC236}">
                    <a16:creationId xmlns:a16="http://schemas.microsoft.com/office/drawing/2014/main" id="{EC064D6D-6206-442C-AA3D-43A6ADDF1724}"/>
                  </a:ext>
                </a:extLst>
              </p:cNvPr>
              <p:cNvGrpSpPr/>
              <p:nvPr/>
            </p:nvGrpSpPr>
            <p:grpSpPr>
              <a:xfrm>
                <a:off x="3868566" y="939575"/>
                <a:ext cx="1174585" cy="403860"/>
                <a:chOff x="3868566" y="939575"/>
                <a:chExt cx="1174585" cy="403860"/>
              </a:xfrm>
            </p:grpSpPr>
            <p:sp>
              <p:nvSpPr>
                <p:cNvPr id="46" name="Retângulo: Cantos Arredondados 45">
                  <a:extLst>
                    <a:ext uri="{FF2B5EF4-FFF2-40B4-BE49-F238E27FC236}">
                      <a16:creationId xmlns:a16="http://schemas.microsoft.com/office/drawing/2014/main" id="{74AF99B1-C84D-473B-99A7-6321B254656D}"/>
                    </a:ext>
                  </a:extLst>
                </p:cNvPr>
                <p:cNvSpPr/>
                <p:nvPr/>
              </p:nvSpPr>
              <p:spPr>
                <a:xfrm>
                  <a:off x="3868566" y="939575"/>
                  <a:ext cx="1174585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47" name="Gráfico 46">
                  <a:extLst>
                    <a:ext uri="{FF2B5EF4-FFF2-40B4-BE49-F238E27FC236}">
                      <a16:creationId xmlns:a16="http://schemas.microsoft.com/office/drawing/2014/main" id="{409D5818-6A2A-42E1-986F-B5CD500FDB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57614" y="1038059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16C14690-41B4-4935-BB0C-F1CB3FFC9F81}"/>
                  </a:ext>
                </a:extLst>
              </p:cNvPr>
              <p:cNvSpPr txBox="1"/>
              <p:nvPr/>
            </p:nvSpPr>
            <p:spPr>
              <a:xfrm>
                <a:off x="4110890" y="1045186"/>
                <a:ext cx="77136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ANALYTICS</a:t>
                </a:r>
              </a:p>
            </p:txBody>
          </p:sp>
        </p:grpSp>
        <p:sp>
          <p:nvSpPr>
            <p:cNvPr id="117" name="Retângulo 116">
              <a:extLst>
                <a:ext uri="{FF2B5EF4-FFF2-40B4-BE49-F238E27FC236}">
                  <a16:creationId xmlns:a16="http://schemas.microsoft.com/office/drawing/2014/main" id="{712DA2F6-1DE8-42B2-B02D-A10535EE177B}"/>
                </a:ext>
              </a:extLst>
            </p:cNvPr>
            <p:cNvSpPr/>
            <p:nvPr/>
          </p:nvSpPr>
          <p:spPr>
            <a:xfrm>
              <a:off x="3171568" y="1297183"/>
              <a:ext cx="15248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BI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FISCAL</a:t>
              </a:r>
              <a:endParaRPr lang="pt-BR" altLang="pt-BR" sz="4800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961EA38-8A54-4F8A-AE7E-3542916F2101}"/>
              </a:ext>
            </a:extLst>
          </p:cNvPr>
          <p:cNvGrpSpPr/>
          <p:nvPr/>
        </p:nvGrpSpPr>
        <p:grpSpPr>
          <a:xfrm>
            <a:off x="8229742" y="2665924"/>
            <a:ext cx="1199703" cy="758390"/>
            <a:chOff x="8229742" y="2665924"/>
            <a:chExt cx="1199703" cy="758390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7F3BFE7E-4D46-4098-8572-895439993172}"/>
                </a:ext>
              </a:extLst>
            </p:cNvPr>
            <p:cNvGrpSpPr/>
            <p:nvPr/>
          </p:nvGrpSpPr>
          <p:grpSpPr>
            <a:xfrm>
              <a:off x="8245335" y="2665924"/>
              <a:ext cx="1174585" cy="403860"/>
              <a:chOff x="3868566" y="939575"/>
              <a:chExt cx="1174585" cy="403860"/>
            </a:xfrm>
          </p:grpSpPr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112C8FD3-3FAC-407B-A460-F6E2368E32D9}"/>
                  </a:ext>
                </a:extLst>
              </p:cNvPr>
              <p:cNvGrpSpPr/>
              <p:nvPr/>
            </p:nvGrpSpPr>
            <p:grpSpPr>
              <a:xfrm>
                <a:off x="3868566" y="939575"/>
                <a:ext cx="1174585" cy="403860"/>
                <a:chOff x="3868566" y="939575"/>
                <a:chExt cx="1174585" cy="403860"/>
              </a:xfrm>
            </p:grpSpPr>
            <p:sp>
              <p:nvSpPr>
                <p:cNvPr id="26" name="Retângulo: Cantos Arredondados 25">
                  <a:extLst>
                    <a:ext uri="{FF2B5EF4-FFF2-40B4-BE49-F238E27FC236}">
                      <a16:creationId xmlns:a16="http://schemas.microsoft.com/office/drawing/2014/main" id="{C918001E-D2BD-4225-B030-D57766A24B27}"/>
                    </a:ext>
                  </a:extLst>
                </p:cNvPr>
                <p:cNvSpPr/>
                <p:nvPr/>
              </p:nvSpPr>
              <p:spPr>
                <a:xfrm>
                  <a:off x="3868566" y="939575"/>
                  <a:ext cx="1174585" cy="403860"/>
                </a:xfrm>
                <a:prstGeom prst="roundRect">
                  <a:avLst/>
                </a:prstGeom>
                <a:solidFill>
                  <a:srgbClr val="0029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27" name="Gráfico 26">
                  <a:extLst>
                    <a:ext uri="{FF2B5EF4-FFF2-40B4-BE49-F238E27FC236}">
                      <a16:creationId xmlns:a16="http://schemas.microsoft.com/office/drawing/2014/main" id="{D72E78ED-2EB8-4DD9-8D50-9881FD203C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57614" y="1038059"/>
                  <a:ext cx="209548" cy="209548"/>
                </a:xfrm>
                <a:prstGeom prst="rect">
                  <a:avLst/>
                </a:prstGeom>
              </p:spPr>
            </p:pic>
          </p:grp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D6362817-35B2-4330-A3CD-E3F7462B41B8}"/>
                  </a:ext>
                </a:extLst>
              </p:cNvPr>
              <p:cNvSpPr txBox="1"/>
              <p:nvPr/>
            </p:nvSpPr>
            <p:spPr>
              <a:xfrm>
                <a:off x="4167162" y="1045186"/>
                <a:ext cx="60785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>
                    <a:solidFill>
                      <a:schemeClr val="bg1"/>
                    </a:solidFill>
                  </a:rPr>
                  <a:t>KEEPER</a:t>
                </a:r>
              </a:p>
            </p:txBody>
          </p:sp>
        </p:grpSp>
        <p:sp>
          <p:nvSpPr>
            <p:cNvPr id="118" name="Retângulo 117">
              <a:extLst>
                <a:ext uri="{FF2B5EF4-FFF2-40B4-BE49-F238E27FC236}">
                  <a16:creationId xmlns:a16="http://schemas.microsoft.com/office/drawing/2014/main" id="{D2623AB0-3787-4848-8C06-2AC0503754FD}"/>
                </a:ext>
              </a:extLst>
            </p:cNvPr>
            <p:cNvSpPr/>
            <p:nvPr/>
          </p:nvSpPr>
          <p:spPr>
            <a:xfrm>
              <a:off x="8229742" y="3085760"/>
              <a:ext cx="119970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MANIFESTAÇÃO E</a:t>
              </a:r>
            </a:p>
            <a:p>
              <a:pPr algn="ctr"/>
              <a:r>
                <a:rPr lang="pt-BR" altLang="pt-BR" sz="800" dirty="0">
                  <a:solidFill>
                    <a:srgbClr val="002963"/>
                  </a:solidFill>
                </a:rPr>
                <a:t>ARMAZENAMENTO </a:t>
              </a:r>
              <a:endParaRPr lang="pt-BR" altLang="pt-BR" sz="2000" dirty="0">
                <a:solidFill>
                  <a:srgbClr val="002963"/>
                </a:solidFill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E949AE9-40B6-4EA6-9B71-C00FA17483B9}"/>
              </a:ext>
            </a:extLst>
          </p:cNvPr>
          <p:cNvGrpSpPr/>
          <p:nvPr/>
        </p:nvGrpSpPr>
        <p:grpSpPr>
          <a:xfrm>
            <a:off x="7664702" y="3913323"/>
            <a:ext cx="2351346" cy="609977"/>
            <a:chOff x="7664702" y="3913323"/>
            <a:chExt cx="2351346" cy="609977"/>
          </a:xfrm>
        </p:grpSpPr>
        <p:grpSp>
          <p:nvGrpSpPr>
            <p:cNvPr id="251" name="Agrupar 250">
              <a:extLst>
                <a:ext uri="{FF2B5EF4-FFF2-40B4-BE49-F238E27FC236}">
                  <a16:creationId xmlns:a16="http://schemas.microsoft.com/office/drawing/2014/main" id="{B004D7B7-BBD2-4FB0-98BB-C3308F93171F}"/>
                </a:ext>
              </a:extLst>
            </p:cNvPr>
            <p:cNvGrpSpPr/>
            <p:nvPr/>
          </p:nvGrpSpPr>
          <p:grpSpPr>
            <a:xfrm>
              <a:off x="7664702" y="3913323"/>
              <a:ext cx="1225453" cy="403860"/>
              <a:chOff x="7664702" y="3913323"/>
              <a:chExt cx="1225453" cy="403860"/>
            </a:xfrm>
          </p:grpSpPr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CF95CFA5-3885-4196-B408-7AC861263E09}"/>
                  </a:ext>
                </a:extLst>
              </p:cNvPr>
              <p:cNvGrpSpPr/>
              <p:nvPr/>
            </p:nvGrpSpPr>
            <p:grpSpPr>
              <a:xfrm>
                <a:off x="7664702" y="3913323"/>
                <a:ext cx="1225453" cy="403860"/>
                <a:chOff x="3868566" y="939575"/>
                <a:chExt cx="1225453" cy="403860"/>
              </a:xfrm>
            </p:grpSpPr>
            <p:grpSp>
              <p:nvGrpSpPr>
                <p:cNvPr id="29" name="Agrupar 28">
                  <a:extLst>
                    <a:ext uri="{FF2B5EF4-FFF2-40B4-BE49-F238E27FC236}">
                      <a16:creationId xmlns:a16="http://schemas.microsoft.com/office/drawing/2014/main" id="{A5C6AE51-F530-4E08-BE0D-DF1A747E3F37}"/>
                    </a:ext>
                  </a:extLst>
                </p:cNvPr>
                <p:cNvGrpSpPr/>
                <p:nvPr/>
              </p:nvGrpSpPr>
              <p:grpSpPr>
                <a:xfrm>
                  <a:off x="3868566" y="939575"/>
                  <a:ext cx="1174585" cy="403860"/>
                  <a:chOff x="3868566" y="939575"/>
                  <a:chExt cx="1174585" cy="403860"/>
                </a:xfrm>
              </p:grpSpPr>
              <p:sp>
                <p:nvSpPr>
                  <p:cNvPr id="31" name="Retângulo: Cantos Arredondados 30">
                    <a:extLst>
                      <a:ext uri="{FF2B5EF4-FFF2-40B4-BE49-F238E27FC236}">
                        <a16:creationId xmlns:a16="http://schemas.microsoft.com/office/drawing/2014/main" id="{57158B5F-7975-41E2-8744-F4EDEC314A6D}"/>
                      </a:ext>
                    </a:extLst>
                  </p:cNvPr>
                  <p:cNvSpPr/>
                  <p:nvPr/>
                </p:nvSpPr>
                <p:spPr>
                  <a:xfrm>
                    <a:off x="3868566" y="939575"/>
                    <a:ext cx="1174585" cy="403860"/>
                  </a:xfrm>
                  <a:prstGeom prst="roundRect">
                    <a:avLst/>
                  </a:prstGeom>
                  <a:solidFill>
                    <a:srgbClr val="00296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pic>
                <p:nvPicPr>
                  <p:cNvPr id="32" name="Gráfico 31">
                    <a:extLst>
                      <a:ext uri="{FF2B5EF4-FFF2-40B4-BE49-F238E27FC236}">
                        <a16:creationId xmlns:a16="http://schemas.microsoft.com/office/drawing/2014/main" id="{82661424-760A-46DA-9796-E9BD6EB235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57614" y="1038059"/>
                    <a:ext cx="209548" cy="20954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A66699F3-6FB6-4925-B3E9-FF5B7A87BF22}"/>
                    </a:ext>
                  </a:extLst>
                </p:cNvPr>
                <p:cNvSpPr txBox="1"/>
                <p:nvPr/>
              </p:nvSpPr>
              <p:spPr>
                <a:xfrm>
                  <a:off x="4167162" y="1045186"/>
                  <a:ext cx="92685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800" b="1" dirty="0">
                      <a:solidFill>
                        <a:schemeClr val="bg1"/>
                      </a:solidFill>
                    </a:rPr>
                    <a:t>GSW  ROBOTS</a:t>
                  </a:r>
                </a:p>
              </p:txBody>
            </p:sp>
          </p:grpSp>
          <p:sp>
            <p:nvSpPr>
              <p:cNvPr id="169" name="Retângulo 168">
                <a:extLst>
                  <a:ext uri="{FF2B5EF4-FFF2-40B4-BE49-F238E27FC236}">
                    <a16:creationId xmlns:a16="http://schemas.microsoft.com/office/drawing/2014/main" id="{46214301-73FC-485F-AC7B-BB43971D340E}"/>
                  </a:ext>
                </a:extLst>
              </p:cNvPr>
              <p:cNvSpPr/>
              <p:nvPr/>
            </p:nvSpPr>
            <p:spPr>
              <a:xfrm>
                <a:off x="8556059" y="4207484"/>
                <a:ext cx="120500" cy="958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EAA27FF4-4A36-41F4-B24A-C1F113785C96}"/>
                </a:ext>
              </a:extLst>
            </p:cNvPr>
            <p:cNvSpPr/>
            <p:nvPr/>
          </p:nvSpPr>
          <p:spPr>
            <a:xfrm>
              <a:off x="8854655" y="3938525"/>
              <a:ext cx="11613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altLang="pt-BR" sz="800" dirty="0">
                  <a:solidFill>
                    <a:srgbClr val="002963"/>
                  </a:solidFill>
                </a:rPr>
                <a:t>Automação Transmissão das Obrigações Acessórias</a:t>
              </a:r>
              <a:endParaRPr lang="pt-BR" altLang="pt-BR" sz="2000" dirty="0">
                <a:solidFill>
                  <a:srgbClr val="002963"/>
                </a:solidFill>
              </a:endParaRPr>
            </a:p>
          </p:txBody>
        </p:sp>
      </p:grpSp>
      <p:sp>
        <p:nvSpPr>
          <p:cNvPr id="137" name="Retângulo 136">
            <a:extLst>
              <a:ext uri="{FF2B5EF4-FFF2-40B4-BE49-F238E27FC236}">
                <a16:creationId xmlns:a16="http://schemas.microsoft.com/office/drawing/2014/main" id="{E3229032-9DC1-4E80-9BDD-DCC129E4A94D}"/>
              </a:ext>
            </a:extLst>
          </p:cNvPr>
          <p:cNvSpPr/>
          <p:nvPr/>
        </p:nvSpPr>
        <p:spPr>
          <a:xfrm>
            <a:off x="296819" y="222963"/>
            <a:ext cx="47746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Soluções </a:t>
            </a:r>
          </a:p>
          <a:p>
            <a:r>
              <a:rPr lang="pt-BR" sz="2400" dirty="0">
                <a:solidFill>
                  <a:srgbClr val="002060"/>
                </a:solidFill>
                <a:latin typeface="+mj-lt"/>
                <a:ea typeface="Segoe UI" panose="020B0502040204020203" pitchFamily="34" charset="0"/>
                <a:cs typeface="Arial" panose="020B0604020202020204" pitchFamily="34" charset="0"/>
              </a:rPr>
              <a:t>para todo o processo fiscal</a:t>
            </a:r>
          </a:p>
        </p:txBody>
      </p:sp>
      <p:pic>
        <p:nvPicPr>
          <p:cNvPr id="134" name="Gráfico 133" descr="Engrenagens">
            <a:extLst>
              <a:ext uri="{FF2B5EF4-FFF2-40B4-BE49-F238E27FC236}">
                <a16:creationId xmlns:a16="http://schemas.microsoft.com/office/drawing/2014/main" id="{C30B13D4-2DFD-4F13-886F-C714DD0FA79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169236">
            <a:off x="5650672" y="2444968"/>
            <a:ext cx="914400" cy="914400"/>
          </a:xfrm>
          <a:prstGeom prst="rect">
            <a:avLst/>
          </a:prstGeom>
        </p:spPr>
      </p:pic>
      <p:grpSp>
        <p:nvGrpSpPr>
          <p:cNvPr id="59" name="Agrupar 58">
            <a:extLst>
              <a:ext uri="{FF2B5EF4-FFF2-40B4-BE49-F238E27FC236}">
                <a16:creationId xmlns:a16="http://schemas.microsoft.com/office/drawing/2014/main" id="{E5B563DA-9EA0-41AC-AF7C-4081CB76A85E}"/>
              </a:ext>
            </a:extLst>
          </p:cNvPr>
          <p:cNvGrpSpPr/>
          <p:nvPr/>
        </p:nvGrpSpPr>
        <p:grpSpPr>
          <a:xfrm>
            <a:off x="6006745" y="5494799"/>
            <a:ext cx="2327638" cy="430886"/>
            <a:chOff x="4968682" y="5511715"/>
            <a:chExt cx="2327638" cy="430886"/>
          </a:xfrm>
        </p:grpSpPr>
        <p:sp>
          <p:nvSpPr>
            <p:cNvPr id="58" name="Retângulo: Cantos Arredondados 57">
              <a:extLst>
                <a:ext uri="{FF2B5EF4-FFF2-40B4-BE49-F238E27FC236}">
                  <a16:creationId xmlns:a16="http://schemas.microsoft.com/office/drawing/2014/main" id="{2C12C572-6F56-412C-A92C-B6EF6DDEA15D}"/>
                </a:ext>
              </a:extLst>
            </p:cNvPr>
            <p:cNvSpPr/>
            <p:nvPr/>
          </p:nvSpPr>
          <p:spPr>
            <a:xfrm>
              <a:off x="4968682" y="5511715"/>
              <a:ext cx="2327638" cy="430886"/>
            </a:xfrm>
            <a:prstGeom prst="roundRect">
              <a:avLst/>
            </a:prstGeom>
            <a:solidFill>
              <a:srgbClr val="F576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5" name="Forma Livre: Forma 134">
              <a:extLst>
                <a:ext uri="{FF2B5EF4-FFF2-40B4-BE49-F238E27FC236}">
                  <a16:creationId xmlns:a16="http://schemas.microsoft.com/office/drawing/2014/main" id="{CDA91854-F3E5-4A43-81CA-E9FF5032C8ED}"/>
                </a:ext>
              </a:extLst>
            </p:cNvPr>
            <p:cNvSpPr/>
            <p:nvPr/>
          </p:nvSpPr>
          <p:spPr>
            <a:xfrm>
              <a:off x="5139508" y="5591411"/>
              <a:ext cx="1885526" cy="277980"/>
            </a:xfrm>
            <a:custGeom>
              <a:avLst/>
              <a:gdLst>
                <a:gd name="connsiteX0" fmla="*/ 386296 w 2394738"/>
                <a:gd name="connsiteY0" fmla="*/ 176526 h 353052"/>
                <a:gd name="connsiteX1" fmla="*/ 365706 w 2394738"/>
                <a:gd name="connsiteY1" fmla="*/ 155932 h 353052"/>
                <a:gd name="connsiteX2" fmla="*/ 345117 w 2394738"/>
                <a:gd name="connsiteY2" fmla="*/ 176526 h 353052"/>
                <a:gd name="connsiteX3" fmla="*/ 365706 w 2394738"/>
                <a:gd name="connsiteY3" fmla="*/ 197121 h 353052"/>
                <a:gd name="connsiteX4" fmla="*/ 386296 w 2394738"/>
                <a:gd name="connsiteY4" fmla="*/ 176526 h 353052"/>
                <a:gd name="connsiteX5" fmla="*/ 374530 w 2394738"/>
                <a:gd name="connsiteY5" fmla="*/ 116213 h 353052"/>
                <a:gd name="connsiteX6" fmla="*/ 351980 w 2394738"/>
                <a:gd name="connsiteY6" fmla="*/ 104935 h 353052"/>
                <a:gd name="connsiteX7" fmla="*/ 340705 w 2394738"/>
                <a:gd name="connsiteY7" fmla="*/ 127491 h 353052"/>
                <a:gd name="connsiteX8" fmla="*/ 362765 w 2394738"/>
                <a:gd name="connsiteY8" fmla="*/ 138769 h 353052"/>
                <a:gd name="connsiteX9" fmla="*/ 374530 w 2394738"/>
                <a:gd name="connsiteY9" fmla="*/ 116213 h 353052"/>
                <a:gd name="connsiteX10" fmla="*/ 347568 w 2394738"/>
                <a:gd name="connsiteY10" fmla="*/ 70120 h 353052"/>
                <a:gd name="connsiteX11" fmla="*/ 326488 w 2394738"/>
                <a:gd name="connsiteY11" fmla="*/ 66197 h 353052"/>
                <a:gd name="connsiteX12" fmla="*/ 322567 w 2394738"/>
                <a:gd name="connsiteY12" fmla="*/ 86792 h 353052"/>
                <a:gd name="connsiteX13" fmla="*/ 343646 w 2394738"/>
                <a:gd name="connsiteY13" fmla="*/ 90715 h 353052"/>
                <a:gd name="connsiteX14" fmla="*/ 347568 w 2394738"/>
                <a:gd name="connsiteY14" fmla="*/ 70120 h 353052"/>
                <a:gd name="connsiteX15" fmla="*/ 310311 w 2394738"/>
                <a:gd name="connsiteY15" fmla="*/ 34815 h 353052"/>
                <a:gd name="connsiteX16" fmla="*/ 292173 w 2394738"/>
                <a:gd name="connsiteY16" fmla="*/ 36776 h 353052"/>
                <a:gd name="connsiteX17" fmla="*/ 294134 w 2394738"/>
                <a:gd name="connsiteY17" fmla="*/ 54919 h 353052"/>
                <a:gd name="connsiteX18" fmla="*/ 312272 w 2394738"/>
                <a:gd name="connsiteY18" fmla="*/ 52958 h 353052"/>
                <a:gd name="connsiteX19" fmla="*/ 310311 w 2394738"/>
                <a:gd name="connsiteY19" fmla="*/ 34815 h 353052"/>
                <a:gd name="connsiteX20" fmla="*/ 269132 w 2394738"/>
                <a:gd name="connsiteY20" fmla="*/ 13239 h 353052"/>
                <a:gd name="connsiteX21" fmla="*/ 255406 w 2394738"/>
                <a:gd name="connsiteY21" fmla="*/ 18143 h 353052"/>
                <a:gd name="connsiteX22" fmla="*/ 260308 w 2394738"/>
                <a:gd name="connsiteY22" fmla="*/ 31873 h 353052"/>
                <a:gd name="connsiteX23" fmla="*/ 274035 w 2394738"/>
                <a:gd name="connsiteY23" fmla="*/ 26969 h 353052"/>
                <a:gd name="connsiteX24" fmla="*/ 269132 w 2394738"/>
                <a:gd name="connsiteY24" fmla="*/ 13239 h 353052"/>
                <a:gd name="connsiteX25" fmla="*/ 229915 w 2394738"/>
                <a:gd name="connsiteY25" fmla="*/ 2942 h 353052"/>
                <a:gd name="connsiteX26" fmla="*/ 219130 w 2394738"/>
                <a:gd name="connsiteY26" fmla="*/ 9807 h 353052"/>
                <a:gd name="connsiteX27" fmla="*/ 225993 w 2394738"/>
                <a:gd name="connsiteY27" fmla="*/ 20595 h 353052"/>
                <a:gd name="connsiteX28" fmla="*/ 236778 w 2394738"/>
                <a:gd name="connsiteY28" fmla="*/ 13730 h 353052"/>
                <a:gd name="connsiteX29" fmla="*/ 229915 w 2394738"/>
                <a:gd name="connsiteY29" fmla="*/ 2942 h 353052"/>
                <a:gd name="connsiteX30" fmla="*/ 193148 w 2394738"/>
                <a:gd name="connsiteY30" fmla="*/ 0 h 353052"/>
                <a:gd name="connsiteX31" fmla="*/ 185304 w 2394738"/>
                <a:gd name="connsiteY31" fmla="*/ 7846 h 353052"/>
                <a:gd name="connsiteX32" fmla="*/ 193148 w 2394738"/>
                <a:gd name="connsiteY32" fmla="*/ 15691 h 353052"/>
                <a:gd name="connsiteX33" fmla="*/ 200991 w 2394738"/>
                <a:gd name="connsiteY33" fmla="*/ 7846 h 353052"/>
                <a:gd name="connsiteX34" fmla="*/ 193148 w 2394738"/>
                <a:gd name="connsiteY34" fmla="*/ 0 h 353052"/>
                <a:gd name="connsiteX35" fmla="*/ 41179 w 2394738"/>
                <a:gd name="connsiteY35" fmla="*/ 176526 h 353052"/>
                <a:gd name="connsiteX36" fmla="*/ 20589 w 2394738"/>
                <a:gd name="connsiteY36" fmla="*/ 155932 h 353052"/>
                <a:gd name="connsiteX37" fmla="*/ 0 w 2394738"/>
                <a:gd name="connsiteY37" fmla="*/ 176526 h 353052"/>
                <a:gd name="connsiteX38" fmla="*/ 20589 w 2394738"/>
                <a:gd name="connsiteY38" fmla="*/ 197121 h 353052"/>
                <a:gd name="connsiteX39" fmla="*/ 41179 w 2394738"/>
                <a:gd name="connsiteY39" fmla="*/ 176526 h 353052"/>
                <a:gd name="connsiteX40" fmla="*/ 45591 w 2394738"/>
                <a:gd name="connsiteY40" fmla="*/ 225561 h 353052"/>
                <a:gd name="connsiteX41" fmla="*/ 23531 w 2394738"/>
                <a:gd name="connsiteY41" fmla="*/ 214283 h 353052"/>
                <a:gd name="connsiteX42" fmla="*/ 12256 w 2394738"/>
                <a:gd name="connsiteY42" fmla="*/ 236349 h 353052"/>
                <a:gd name="connsiteX43" fmla="*/ 34806 w 2394738"/>
                <a:gd name="connsiteY43" fmla="*/ 247627 h 353052"/>
                <a:gd name="connsiteX44" fmla="*/ 45591 w 2394738"/>
                <a:gd name="connsiteY44" fmla="*/ 225561 h 353052"/>
                <a:gd name="connsiteX45" fmla="*/ 63729 w 2394738"/>
                <a:gd name="connsiteY45" fmla="*/ 265770 h 353052"/>
                <a:gd name="connsiteX46" fmla="*/ 42649 w 2394738"/>
                <a:gd name="connsiteY46" fmla="*/ 261847 h 353052"/>
                <a:gd name="connsiteX47" fmla="*/ 38728 w 2394738"/>
                <a:gd name="connsiteY47" fmla="*/ 282932 h 353052"/>
                <a:gd name="connsiteX48" fmla="*/ 59807 w 2394738"/>
                <a:gd name="connsiteY48" fmla="*/ 286855 h 353052"/>
                <a:gd name="connsiteX49" fmla="*/ 63729 w 2394738"/>
                <a:gd name="connsiteY49" fmla="*/ 265770 h 353052"/>
                <a:gd name="connsiteX50" fmla="*/ 93142 w 2394738"/>
                <a:gd name="connsiteY50" fmla="*/ 298624 h 353052"/>
                <a:gd name="connsiteX51" fmla="*/ 75004 w 2394738"/>
                <a:gd name="connsiteY51" fmla="*/ 300095 h 353052"/>
                <a:gd name="connsiteX52" fmla="*/ 76965 w 2394738"/>
                <a:gd name="connsiteY52" fmla="*/ 318238 h 353052"/>
                <a:gd name="connsiteX53" fmla="*/ 95103 w 2394738"/>
                <a:gd name="connsiteY53" fmla="*/ 316767 h 353052"/>
                <a:gd name="connsiteX54" fmla="*/ 93142 w 2394738"/>
                <a:gd name="connsiteY54" fmla="*/ 298624 h 353052"/>
                <a:gd name="connsiteX55" fmla="*/ 126478 w 2394738"/>
                <a:gd name="connsiteY55" fmla="*/ 320689 h 353052"/>
                <a:gd name="connsiteX56" fmla="*/ 112751 w 2394738"/>
                <a:gd name="connsiteY56" fmla="*/ 325593 h 353052"/>
                <a:gd name="connsiteX57" fmla="*/ 117653 w 2394738"/>
                <a:gd name="connsiteY57" fmla="*/ 339323 h 353052"/>
                <a:gd name="connsiteX58" fmla="*/ 131380 w 2394738"/>
                <a:gd name="connsiteY58" fmla="*/ 334419 h 353052"/>
                <a:gd name="connsiteX59" fmla="*/ 126478 w 2394738"/>
                <a:gd name="connsiteY59" fmla="*/ 320689 h 353052"/>
                <a:gd name="connsiteX60" fmla="*/ 160793 w 2394738"/>
                <a:gd name="connsiteY60" fmla="*/ 332458 h 353052"/>
                <a:gd name="connsiteX61" fmla="*/ 150008 w 2394738"/>
                <a:gd name="connsiteY61" fmla="*/ 339323 h 353052"/>
                <a:gd name="connsiteX62" fmla="*/ 156871 w 2394738"/>
                <a:gd name="connsiteY62" fmla="*/ 350110 h 353052"/>
                <a:gd name="connsiteX63" fmla="*/ 167656 w 2394738"/>
                <a:gd name="connsiteY63" fmla="*/ 343245 h 353052"/>
                <a:gd name="connsiteX64" fmla="*/ 160793 w 2394738"/>
                <a:gd name="connsiteY64" fmla="*/ 332458 h 353052"/>
                <a:gd name="connsiteX65" fmla="*/ 193638 w 2394738"/>
                <a:gd name="connsiteY65" fmla="*/ 337361 h 353052"/>
                <a:gd name="connsiteX66" fmla="*/ 185795 w 2394738"/>
                <a:gd name="connsiteY66" fmla="*/ 345207 h 353052"/>
                <a:gd name="connsiteX67" fmla="*/ 193638 w 2394738"/>
                <a:gd name="connsiteY67" fmla="*/ 353052 h 353052"/>
                <a:gd name="connsiteX68" fmla="*/ 201482 w 2394738"/>
                <a:gd name="connsiteY68" fmla="*/ 345207 h 353052"/>
                <a:gd name="connsiteX69" fmla="*/ 193638 w 2394738"/>
                <a:gd name="connsiteY69" fmla="*/ 337361 h 353052"/>
                <a:gd name="connsiteX70" fmla="*/ 23531 w 2394738"/>
                <a:gd name="connsiteY70" fmla="*/ 138769 h 353052"/>
                <a:gd name="connsiteX71" fmla="*/ 45591 w 2394738"/>
                <a:gd name="connsiteY71" fmla="*/ 127491 h 353052"/>
                <a:gd name="connsiteX72" fmla="*/ 34316 w 2394738"/>
                <a:gd name="connsiteY72" fmla="*/ 105425 h 353052"/>
                <a:gd name="connsiteX73" fmla="*/ 12256 w 2394738"/>
                <a:gd name="connsiteY73" fmla="*/ 116703 h 353052"/>
                <a:gd name="connsiteX74" fmla="*/ 23531 w 2394738"/>
                <a:gd name="connsiteY74" fmla="*/ 138769 h 353052"/>
                <a:gd name="connsiteX75" fmla="*/ 42649 w 2394738"/>
                <a:gd name="connsiteY75" fmla="*/ 91205 h 353052"/>
                <a:gd name="connsiteX76" fmla="*/ 63729 w 2394738"/>
                <a:gd name="connsiteY76" fmla="*/ 87282 h 353052"/>
                <a:gd name="connsiteX77" fmla="*/ 59807 w 2394738"/>
                <a:gd name="connsiteY77" fmla="*/ 66197 h 353052"/>
                <a:gd name="connsiteX78" fmla="*/ 38728 w 2394738"/>
                <a:gd name="connsiteY78" fmla="*/ 70120 h 353052"/>
                <a:gd name="connsiteX79" fmla="*/ 42649 w 2394738"/>
                <a:gd name="connsiteY79" fmla="*/ 91205 h 353052"/>
                <a:gd name="connsiteX80" fmla="*/ 74514 w 2394738"/>
                <a:gd name="connsiteY80" fmla="*/ 52958 h 353052"/>
                <a:gd name="connsiteX81" fmla="*/ 92652 w 2394738"/>
                <a:gd name="connsiteY81" fmla="*/ 54429 h 353052"/>
                <a:gd name="connsiteX82" fmla="*/ 94613 w 2394738"/>
                <a:gd name="connsiteY82" fmla="*/ 36286 h 353052"/>
                <a:gd name="connsiteX83" fmla="*/ 76475 w 2394738"/>
                <a:gd name="connsiteY83" fmla="*/ 34325 h 353052"/>
                <a:gd name="connsiteX84" fmla="*/ 74514 w 2394738"/>
                <a:gd name="connsiteY84" fmla="*/ 52958 h 353052"/>
                <a:gd name="connsiteX85" fmla="*/ 112751 w 2394738"/>
                <a:gd name="connsiteY85" fmla="*/ 27460 h 353052"/>
                <a:gd name="connsiteX86" fmla="*/ 126968 w 2394738"/>
                <a:gd name="connsiteY86" fmla="*/ 32363 h 353052"/>
                <a:gd name="connsiteX87" fmla="*/ 131870 w 2394738"/>
                <a:gd name="connsiteY87" fmla="*/ 18633 h 353052"/>
                <a:gd name="connsiteX88" fmla="*/ 118144 w 2394738"/>
                <a:gd name="connsiteY88" fmla="*/ 13730 h 353052"/>
                <a:gd name="connsiteX89" fmla="*/ 112751 w 2394738"/>
                <a:gd name="connsiteY89" fmla="*/ 27460 h 353052"/>
                <a:gd name="connsiteX90" fmla="*/ 150008 w 2394738"/>
                <a:gd name="connsiteY90" fmla="*/ 13239 h 353052"/>
                <a:gd name="connsiteX91" fmla="*/ 160793 w 2394738"/>
                <a:gd name="connsiteY91" fmla="*/ 20104 h 353052"/>
                <a:gd name="connsiteX92" fmla="*/ 167656 w 2394738"/>
                <a:gd name="connsiteY92" fmla="*/ 9317 h 353052"/>
                <a:gd name="connsiteX93" fmla="*/ 156871 w 2394738"/>
                <a:gd name="connsiteY93" fmla="*/ 2452 h 353052"/>
                <a:gd name="connsiteX94" fmla="*/ 150008 w 2394738"/>
                <a:gd name="connsiteY94" fmla="*/ 13239 h 353052"/>
                <a:gd name="connsiteX95" fmla="*/ 352470 w 2394738"/>
                <a:gd name="connsiteY95" fmla="*/ 248117 h 353052"/>
                <a:gd name="connsiteX96" fmla="*/ 375021 w 2394738"/>
                <a:gd name="connsiteY96" fmla="*/ 236839 h 353052"/>
                <a:gd name="connsiteX97" fmla="*/ 363745 w 2394738"/>
                <a:gd name="connsiteY97" fmla="*/ 214774 h 353052"/>
                <a:gd name="connsiteX98" fmla="*/ 341685 w 2394738"/>
                <a:gd name="connsiteY98" fmla="*/ 226052 h 353052"/>
                <a:gd name="connsiteX99" fmla="*/ 352470 w 2394738"/>
                <a:gd name="connsiteY99" fmla="*/ 248117 h 353052"/>
                <a:gd name="connsiteX100" fmla="*/ 326979 w 2394738"/>
                <a:gd name="connsiteY100" fmla="*/ 286855 h 353052"/>
                <a:gd name="connsiteX101" fmla="*/ 348058 w 2394738"/>
                <a:gd name="connsiteY101" fmla="*/ 282932 h 353052"/>
                <a:gd name="connsiteX102" fmla="*/ 344137 w 2394738"/>
                <a:gd name="connsiteY102" fmla="*/ 261847 h 353052"/>
                <a:gd name="connsiteX103" fmla="*/ 323057 w 2394738"/>
                <a:gd name="connsiteY103" fmla="*/ 265770 h 353052"/>
                <a:gd name="connsiteX104" fmla="*/ 326979 w 2394738"/>
                <a:gd name="connsiteY104" fmla="*/ 286855 h 353052"/>
                <a:gd name="connsiteX105" fmla="*/ 292173 w 2394738"/>
                <a:gd name="connsiteY105" fmla="*/ 316767 h 353052"/>
                <a:gd name="connsiteX106" fmla="*/ 310311 w 2394738"/>
                <a:gd name="connsiteY106" fmla="*/ 318238 h 353052"/>
                <a:gd name="connsiteX107" fmla="*/ 311782 w 2394738"/>
                <a:gd name="connsiteY107" fmla="*/ 300095 h 353052"/>
                <a:gd name="connsiteX108" fmla="*/ 293644 w 2394738"/>
                <a:gd name="connsiteY108" fmla="*/ 298624 h 353052"/>
                <a:gd name="connsiteX109" fmla="*/ 292173 w 2394738"/>
                <a:gd name="connsiteY109" fmla="*/ 316767 h 353052"/>
                <a:gd name="connsiteX110" fmla="*/ 254916 w 2394738"/>
                <a:gd name="connsiteY110" fmla="*/ 334419 h 353052"/>
                <a:gd name="connsiteX111" fmla="*/ 268642 w 2394738"/>
                <a:gd name="connsiteY111" fmla="*/ 339813 h 353052"/>
                <a:gd name="connsiteX112" fmla="*/ 273544 w 2394738"/>
                <a:gd name="connsiteY112" fmla="*/ 325593 h 353052"/>
                <a:gd name="connsiteX113" fmla="*/ 259818 w 2394738"/>
                <a:gd name="connsiteY113" fmla="*/ 320689 h 353052"/>
                <a:gd name="connsiteX114" fmla="*/ 254916 w 2394738"/>
                <a:gd name="connsiteY114" fmla="*/ 334419 h 353052"/>
                <a:gd name="connsiteX115" fmla="*/ 219130 w 2394738"/>
                <a:gd name="connsiteY115" fmla="*/ 343245 h 353052"/>
                <a:gd name="connsiteX116" fmla="*/ 229915 w 2394738"/>
                <a:gd name="connsiteY116" fmla="*/ 350110 h 353052"/>
                <a:gd name="connsiteX117" fmla="*/ 236778 w 2394738"/>
                <a:gd name="connsiteY117" fmla="*/ 339323 h 353052"/>
                <a:gd name="connsiteX118" fmla="*/ 225993 w 2394738"/>
                <a:gd name="connsiteY118" fmla="*/ 332458 h 353052"/>
                <a:gd name="connsiteX119" fmla="*/ 219130 w 2394738"/>
                <a:gd name="connsiteY119" fmla="*/ 343245 h 353052"/>
                <a:gd name="connsiteX120" fmla="*/ 322567 w 2394738"/>
                <a:gd name="connsiteY120" fmla="*/ 105916 h 353052"/>
                <a:gd name="connsiteX121" fmla="*/ 301487 w 2394738"/>
                <a:gd name="connsiteY121" fmla="*/ 99541 h 353052"/>
                <a:gd name="connsiteX122" fmla="*/ 295114 w 2394738"/>
                <a:gd name="connsiteY122" fmla="*/ 120626 h 353052"/>
                <a:gd name="connsiteX123" fmla="*/ 316194 w 2394738"/>
                <a:gd name="connsiteY123" fmla="*/ 127001 h 353052"/>
                <a:gd name="connsiteX124" fmla="*/ 322567 w 2394738"/>
                <a:gd name="connsiteY124" fmla="*/ 105916 h 353052"/>
                <a:gd name="connsiteX125" fmla="*/ 293644 w 2394738"/>
                <a:gd name="connsiteY125" fmla="*/ 69139 h 353052"/>
                <a:gd name="connsiteX126" fmla="*/ 273054 w 2394738"/>
                <a:gd name="connsiteY126" fmla="*/ 69630 h 353052"/>
                <a:gd name="connsiteX127" fmla="*/ 273544 w 2394738"/>
                <a:gd name="connsiteY127" fmla="*/ 90225 h 353052"/>
                <a:gd name="connsiteX128" fmla="*/ 294134 w 2394738"/>
                <a:gd name="connsiteY128" fmla="*/ 89734 h 353052"/>
                <a:gd name="connsiteX129" fmla="*/ 293644 w 2394738"/>
                <a:gd name="connsiteY129" fmla="*/ 69139 h 353052"/>
                <a:gd name="connsiteX130" fmla="*/ 257367 w 2394738"/>
                <a:gd name="connsiteY130" fmla="*/ 47564 h 353052"/>
                <a:gd name="connsiteX131" fmla="*/ 241190 w 2394738"/>
                <a:gd name="connsiteY131" fmla="*/ 53448 h 353052"/>
                <a:gd name="connsiteX132" fmla="*/ 246582 w 2394738"/>
                <a:gd name="connsiteY132" fmla="*/ 69630 h 353052"/>
                <a:gd name="connsiteX133" fmla="*/ 263250 w 2394738"/>
                <a:gd name="connsiteY133" fmla="*/ 64236 h 353052"/>
                <a:gd name="connsiteX134" fmla="*/ 257367 w 2394738"/>
                <a:gd name="connsiteY134" fmla="*/ 47564 h 353052"/>
                <a:gd name="connsiteX135" fmla="*/ 220110 w 2394738"/>
                <a:gd name="connsiteY135" fmla="*/ 38247 h 353052"/>
                <a:gd name="connsiteX136" fmla="*/ 207855 w 2394738"/>
                <a:gd name="connsiteY136" fmla="*/ 46583 h 353052"/>
                <a:gd name="connsiteX137" fmla="*/ 216188 w 2394738"/>
                <a:gd name="connsiteY137" fmla="*/ 58842 h 353052"/>
                <a:gd name="connsiteX138" fmla="*/ 228444 w 2394738"/>
                <a:gd name="connsiteY138" fmla="*/ 50506 h 353052"/>
                <a:gd name="connsiteX139" fmla="*/ 220110 w 2394738"/>
                <a:gd name="connsiteY139" fmla="*/ 38247 h 353052"/>
                <a:gd name="connsiteX140" fmla="*/ 184324 w 2394738"/>
                <a:gd name="connsiteY140" fmla="*/ 39718 h 353052"/>
                <a:gd name="connsiteX141" fmla="*/ 176970 w 2394738"/>
                <a:gd name="connsiteY141" fmla="*/ 48054 h 353052"/>
                <a:gd name="connsiteX142" fmla="*/ 185304 w 2394738"/>
                <a:gd name="connsiteY142" fmla="*/ 55410 h 353052"/>
                <a:gd name="connsiteX143" fmla="*/ 192658 w 2394738"/>
                <a:gd name="connsiteY143" fmla="*/ 47074 h 353052"/>
                <a:gd name="connsiteX144" fmla="*/ 184324 w 2394738"/>
                <a:gd name="connsiteY144" fmla="*/ 39718 h 353052"/>
                <a:gd name="connsiteX145" fmla="*/ 154420 w 2394738"/>
                <a:gd name="connsiteY145" fmla="*/ 46583 h 353052"/>
                <a:gd name="connsiteX146" fmla="*/ 150008 w 2394738"/>
                <a:gd name="connsiteY146" fmla="*/ 55410 h 353052"/>
                <a:gd name="connsiteX147" fmla="*/ 158342 w 2394738"/>
                <a:gd name="connsiteY147" fmla="*/ 59823 h 353052"/>
                <a:gd name="connsiteX148" fmla="*/ 162754 w 2394738"/>
                <a:gd name="connsiteY148" fmla="*/ 50996 h 353052"/>
                <a:gd name="connsiteX149" fmla="*/ 154420 w 2394738"/>
                <a:gd name="connsiteY149" fmla="*/ 46583 h 353052"/>
                <a:gd name="connsiteX150" fmla="*/ 128929 w 2394738"/>
                <a:gd name="connsiteY150" fmla="*/ 58352 h 353052"/>
                <a:gd name="connsiteX151" fmla="*/ 126478 w 2394738"/>
                <a:gd name="connsiteY151" fmla="*/ 66197 h 353052"/>
                <a:gd name="connsiteX152" fmla="*/ 134321 w 2394738"/>
                <a:gd name="connsiteY152" fmla="*/ 68649 h 353052"/>
                <a:gd name="connsiteX153" fmla="*/ 136772 w 2394738"/>
                <a:gd name="connsiteY153" fmla="*/ 60803 h 353052"/>
                <a:gd name="connsiteX154" fmla="*/ 128929 w 2394738"/>
                <a:gd name="connsiteY154" fmla="*/ 58352 h 353052"/>
                <a:gd name="connsiteX155" fmla="*/ 91181 w 2394738"/>
                <a:gd name="connsiteY155" fmla="*/ 231936 h 353052"/>
                <a:gd name="connsiteX156" fmla="*/ 70102 w 2394738"/>
                <a:gd name="connsiteY156" fmla="*/ 225561 h 353052"/>
                <a:gd name="connsiteX157" fmla="*/ 63729 w 2394738"/>
                <a:gd name="connsiteY157" fmla="*/ 246646 h 353052"/>
                <a:gd name="connsiteX158" fmla="*/ 84809 w 2394738"/>
                <a:gd name="connsiteY158" fmla="*/ 253021 h 353052"/>
                <a:gd name="connsiteX159" fmla="*/ 91181 w 2394738"/>
                <a:gd name="connsiteY159" fmla="*/ 231936 h 353052"/>
                <a:gd name="connsiteX160" fmla="*/ 112751 w 2394738"/>
                <a:gd name="connsiteY160" fmla="*/ 262828 h 353052"/>
                <a:gd name="connsiteX161" fmla="*/ 92162 w 2394738"/>
                <a:gd name="connsiteY161" fmla="*/ 263318 h 353052"/>
                <a:gd name="connsiteX162" fmla="*/ 92652 w 2394738"/>
                <a:gd name="connsiteY162" fmla="*/ 283913 h 353052"/>
                <a:gd name="connsiteX163" fmla="*/ 113242 w 2394738"/>
                <a:gd name="connsiteY163" fmla="*/ 283423 h 353052"/>
                <a:gd name="connsiteX164" fmla="*/ 112751 w 2394738"/>
                <a:gd name="connsiteY164" fmla="*/ 262828 h 353052"/>
                <a:gd name="connsiteX165" fmla="*/ 139223 w 2394738"/>
                <a:gd name="connsiteY165" fmla="*/ 282932 h 353052"/>
                <a:gd name="connsiteX166" fmla="*/ 122556 w 2394738"/>
                <a:gd name="connsiteY166" fmla="*/ 288326 h 353052"/>
                <a:gd name="connsiteX167" fmla="*/ 127948 w 2394738"/>
                <a:gd name="connsiteY167" fmla="*/ 304998 h 353052"/>
                <a:gd name="connsiteX168" fmla="*/ 144616 w 2394738"/>
                <a:gd name="connsiteY168" fmla="*/ 299604 h 353052"/>
                <a:gd name="connsiteX169" fmla="*/ 139223 w 2394738"/>
                <a:gd name="connsiteY169" fmla="*/ 282932 h 353052"/>
                <a:gd name="connsiteX170" fmla="*/ 170598 w 2394738"/>
                <a:gd name="connsiteY170" fmla="*/ 294701 h 353052"/>
                <a:gd name="connsiteX171" fmla="*/ 158342 w 2394738"/>
                <a:gd name="connsiteY171" fmla="*/ 303037 h 353052"/>
                <a:gd name="connsiteX172" fmla="*/ 166676 w 2394738"/>
                <a:gd name="connsiteY172" fmla="*/ 315295 h 353052"/>
                <a:gd name="connsiteX173" fmla="*/ 178931 w 2394738"/>
                <a:gd name="connsiteY173" fmla="*/ 306960 h 353052"/>
                <a:gd name="connsiteX174" fmla="*/ 170598 w 2394738"/>
                <a:gd name="connsiteY174" fmla="*/ 294701 h 353052"/>
                <a:gd name="connsiteX175" fmla="*/ 200991 w 2394738"/>
                <a:gd name="connsiteY175" fmla="*/ 297643 h 353052"/>
                <a:gd name="connsiteX176" fmla="*/ 193638 w 2394738"/>
                <a:gd name="connsiteY176" fmla="*/ 305979 h 353052"/>
                <a:gd name="connsiteX177" fmla="*/ 201972 w 2394738"/>
                <a:gd name="connsiteY177" fmla="*/ 313334 h 353052"/>
                <a:gd name="connsiteX178" fmla="*/ 209325 w 2394738"/>
                <a:gd name="connsiteY178" fmla="*/ 304998 h 353052"/>
                <a:gd name="connsiteX179" fmla="*/ 200991 w 2394738"/>
                <a:gd name="connsiteY179" fmla="*/ 297643 h 353052"/>
                <a:gd name="connsiteX180" fmla="*/ 228444 w 2394738"/>
                <a:gd name="connsiteY180" fmla="*/ 293230 h 353052"/>
                <a:gd name="connsiteX181" fmla="*/ 224032 w 2394738"/>
                <a:gd name="connsiteY181" fmla="*/ 301566 h 353052"/>
                <a:gd name="connsiteX182" fmla="*/ 232856 w 2394738"/>
                <a:gd name="connsiteY182" fmla="*/ 306469 h 353052"/>
                <a:gd name="connsiteX183" fmla="*/ 237268 w 2394738"/>
                <a:gd name="connsiteY183" fmla="*/ 297643 h 353052"/>
                <a:gd name="connsiteX184" fmla="*/ 228444 w 2394738"/>
                <a:gd name="connsiteY184" fmla="*/ 293230 h 353052"/>
                <a:gd name="connsiteX185" fmla="*/ 251975 w 2394738"/>
                <a:gd name="connsiteY185" fmla="*/ 284403 h 353052"/>
                <a:gd name="connsiteX186" fmla="*/ 249524 w 2394738"/>
                <a:gd name="connsiteY186" fmla="*/ 292249 h 353052"/>
                <a:gd name="connsiteX187" fmla="*/ 257367 w 2394738"/>
                <a:gd name="connsiteY187" fmla="*/ 294701 h 353052"/>
                <a:gd name="connsiteX188" fmla="*/ 259818 w 2394738"/>
                <a:gd name="connsiteY188" fmla="*/ 286855 h 353052"/>
                <a:gd name="connsiteX189" fmla="*/ 251975 w 2394738"/>
                <a:gd name="connsiteY189" fmla="*/ 284403 h 353052"/>
                <a:gd name="connsiteX190" fmla="*/ 65200 w 2394738"/>
                <a:gd name="connsiteY190" fmla="*/ 212322 h 353052"/>
                <a:gd name="connsiteX191" fmla="*/ 75004 w 2394738"/>
                <a:gd name="connsiteY191" fmla="*/ 198102 h 353052"/>
                <a:gd name="connsiteX192" fmla="*/ 60788 w 2394738"/>
                <a:gd name="connsiteY192" fmla="*/ 188295 h 353052"/>
                <a:gd name="connsiteX193" fmla="*/ 50983 w 2394738"/>
                <a:gd name="connsiteY193" fmla="*/ 202515 h 353052"/>
                <a:gd name="connsiteX194" fmla="*/ 65200 w 2394738"/>
                <a:gd name="connsiteY194" fmla="*/ 212322 h 353052"/>
                <a:gd name="connsiteX195" fmla="*/ 61278 w 2394738"/>
                <a:gd name="connsiteY195" fmla="*/ 172603 h 353052"/>
                <a:gd name="connsiteX196" fmla="*/ 72553 w 2394738"/>
                <a:gd name="connsiteY196" fmla="*/ 163777 h 353052"/>
                <a:gd name="connsiteX197" fmla="*/ 63239 w 2394738"/>
                <a:gd name="connsiteY197" fmla="*/ 152989 h 353052"/>
                <a:gd name="connsiteX198" fmla="*/ 52454 w 2394738"/>
                <a:gd name="connsiteY198" fmla="*/ 161816 h 353052"/>
                <a:gd name="connsiteX199" fmla="*/ 61278 w 2394738"/>
                <a:gd name="connsiteY199" fmla="*/ 172603 h 353052"/>
                <a:gd name="connsiteX200" fmla="*/ 68631 w 2394738"/>
                <a:gd name="connsiteY200" fmla="*/ 136808 h 353052"/>
                <a:gd name="connsiteX201" fmla="*/ 80887 w 2394738"/>
                <a:gd name="connsiteY201" fmla="*/ 131414 h 353052"/>
                <a:gd name="connsiteX202" fmla="*/ 75494 w 2394738"/>
                <a:gd name="connsiteY202" fmla="*/ 119155 h 353052"/>
                <a:gd name="connsiteX203" fmla="*/ 63239 w 2394738"/>
                <a:gd name="connsiteY203" fmla="*/ 124549 h 353052"/>
                <a:gd name="connsiteX204" fmla="*/ 68631 w 2394738"/>
                <a:gd name="connsiteY204" fmla="*/ 136808 h 353052"/>
                <a:gd name="connsiteX205" fmla="*/ 84809 w 2394738"/>
                <a:gd name="connsiteY205" fmla="*/ 105916 h 353052"/>
                <a:gd name="connsiteX206" fmla="*/ 96084 w 2394738"/>
                <a:gd name="connsiteY206" fmla="*/ 103954 h 353052"/>
                <a:gd name="connsiteX207" fmla="*/ 94613 w 2394738"/>
                <a:gd name="connsiteY207" fmla="*/ 92676 h 353052"/>
                <a:gd name="connsiteX208" fmla="*/ 83338 w 2394738"/>
                <a:gd name="connsiteY208" fmla="*/ 94147 h 353052"/>
                <a:gd name="connsiteX209" fmla="*/ 84809 w 2394738"/>
                <a:gd name="connsiteY209" fmla="*/ 105916 h 353052"/>
                <a:gd name="connsiteX210" fmla="*/ 104908 w 2394738"/>
                <a:gd name="connsiteY210" fmla="*/ 82869 h 353052"/>
                <a:gd name="connsiteX211" fmla="*/ 114712 w 2394738"/>
                <a:gd name="connsiteY211" fmla="*/ 83850 h 353052"/>
                <a:gd name="connsiteX212" fmla="*/ 115693 w 2394738"/>
                <a:gd name="connsiteY212" fmla="*/ 74043 h 353052"/>
                <a:gd name="connsiteX213" fmla="*/ 105888 w 2394738"/>
                <a:gd name="connsiteY213" fmla="*/ 73062 h 353052"/>
                <a:gd name="connsiteX214" fmla="*/ 104908 w 2394738"/>
                <a:gd name="connsiteY214" fmla="*/ 82869 h 353052"/>
                <a:gd name="connsiteX215" fmla="*/ 325998 w 2394738"/>
                <a:gd name="connsiteY215" fmla="*/ 165248 h 353052"/>
                <a:gd name="connsiteX216" fmla="*/ 335803 w 2394738"/>
                <a:gd name="connsiteY216" fmla="*/ 151028 h 353052"/>
                <a:gd name="connsiteX217" fmla="*/ 321586 w 2394738"/>
                <a:gd name="connsiteY217" fmla="*/ 141221 h 353052"/>
                <a:gd name="connsiteX218" fmla="*/ 311782 w 2394738"/>
                <a:gd name="connsiteY218" fmla="*/ 155441 h 353052"/>
                <a:gd name="connsiteX219" fmla="*/ 325998 w 2394738"/>
                <a:gd name="connsiteY219" fmla="*/ 165248 h 353052"/>
                <a:gd name="connsiteX220" fmla="*/ 323057 w 2394738"/>
                <a:gd name="connsiteY220" fmla="*/ 200063 h 353052"/>
                <a:gd name="connsiteX221" fmla="*/ 333842 w 2394738"/>
                <a:gd name="connsiteY221" fmla="*/ 191237 h 353052"/>
                <a:gd name="connsiteX222" fmla="*/ 325018 w 2394738"/>
                <a:gd name="connsiteY222" fmla="*/ 179959 h 353052"/>
                <a:gd name="connsiteX223" fmla="*/ 313743 w 2394738"/>
                <a:gd name="connsiteY223" fmla="*/ 188785 h 353052"/>
                <a:gd name="connsiteX224" fmla="*/ 323057 w 2394738"/>
                <a:gd name="connsiteY224" fmla="*/ 200063 h 353052"/>
                <a:gd name="connsiteX225" fmla="*/ 310801 w 2394738"/>
                <a:gd name="connsiteY225" fmla="*/ 233897 h 353052"/>
                <a:gd name="connsiteX226" fmla="*/ 323057 w 2394738"/>
                <a:gd name="connsiteY226" fmla="*/ 228503 h 353052"/>
                <a:gd name="connsiteX227" fmla="*/ 317665 w 2394738"/>
                <a:gd name="connsiteY227" fmla="*/ 216245 h 353052"/>
                <a:gd name="connsiteX228" fmla="*/ 305409 w 2394738"/>
                <a:gd name="connsiteY228" fmla="*/ 221639 h 353052"/>
                <a:gd name="connsiteX229" fmla="*/ 310801 w 2394738"/>
                <a:gd name="connsiteY229" fmla="*/ 233897 h 353052"/>
                <a:gd name="connsiteX230" fmla="*/ 292663 w 2394738"/>
                <a:gd name="connsiteY230" fmla="*/ 259886 h 353052"/>
                <a:gd name="connsiteX231" fmla="*/ 303938 w 2394738"/>
                <a:gd name="connsiteY231" fmla="*/ 258415 h 353052"/>
                <a:gd name="connsiteX232" fmla="*/ 302468 w 2394738"/>
                <a:gd name="connsiteY232" fmla="*/ 247137 h 353052"/>
                <a:gd name="connsiteX233" fmla="*/ 291193 w 2394738"/>
                <a:gd name="connsiteY233" fmla="*/ 248608 h 353052"/>
                <a:gd name="connsiteX234" fmla="*/ 292663 w 2394738"/>
                <a:gd name="connsiteY234" fmla="*/ 259886 h 353052"/>
                <a:gd name="connsiteX235" fmla="*/ 271584 w 2394738"/>
                <a:gd name="connsiteY235" fmla="*/ 279010 h 353052"/>
                <a:gd name="connsiteX236" fmla="*/ 281388 w 2394738"/>
                <a:gd name="connsiteY236" fmla="*/ 279990 h 353052"/>
                <a:gd name="connsiteX237" fmla="*/ 282368 w 2394738"/>
                <a:gd name="connsiteY237" fmla="*/ 270183 h 353052"/>
                <a:gd name="connsiteX238" fmla="*/ 272564 w 2394738"/>
                <a:gd name="connsiteY238" fmla="*/ 269203 h 353052"/>
                <a:gd name="connsiteX239" fmla="*/ 271584 w 2394738"/>
                <a:gd name="connsiteY239" fmla="*/ 279010 h 353052"/>
                <a:gd name="connsiteX240" fmla="*/ 269623 w 2394738"/>
                <a:gd name="connsiteY240" fmla="*/ 100522 h 353052"/>
                <a:gd name="connsiteX241" fmla="*/ 249033 w 2394738"/>
                <a:gd name="connsiteY241" fmla="*/ 100522 h 353052"/>
                <a:gd name="connsiteX242" fmla="*/ 249033 w 2394738"/>
                <a:gd name="connsiteY242" fmla="*/ 121117 h 353052"/>
                <a:gd name="connsiteX243" fmla="*/ 269623 w 2394738"/>
                <a:gd name="connsiteY243" fmla="*/ 121117 h 353052"/>
                <a:gd name="connsiteX244" fmla="*/ 269623 w 2394738"/>
                <a:gd name="connsiteY244" fmla="*/ 100522 h 353052"/>
                <a:gd name="connsiteX245" fmla="*/ 233346 w 2394738"/>
                <a:gd name="connsiteY245" fmla="*/ 77966 h 353052"/>
                <a:gd name="connsiteX246" fmla="*/ 216188 w 2394738"/>
                <a:gd name="connsiteY246" fmla="*/ 85321 h 353052"/>
                <a:gd name="connsiteX247" fmla="*/ 223542 w 2394738"/>
                <a:gd name="connsiteY247" fmla="*/ 102483 h 353052"/>
                <a:gd name="connsiteX248" fmla="*/ 240699 w 2394738"/>
                <a:gd name="connsiteY248" fmla="*/ 95128 h 353052"/>
                <a:gd name="connsiteX249" fmla="*/ 233346 w 2394738"/>
                <a:gd name="connsiteY249" fmla="*/ 77966 h 353052"/>
                <a:gd name="connsiteX250" fmla="*/ 193638 w 2394738"/>
                <a:gd name="connsiteY250" fmla="*/ 73062 h 353052"/>
                <a:gd name="connsiteX251" fmla="*/ 181873 w 2394738"/>
                <a:gd name="connsiteY251" fmla="*/ 84831 h 353052"/>
                <a:gd name="connsiteX252" fmla="*/ 193638 w 2394738"/>
                <a:gd name="connsiteY252" fmla="*/ 96109 h 353052"/>
                <a:gd name="connsiteX253" fmla="*/ 204913 w 2394738"/>
                <a:gd name="connsiteY253" fmla="*/ 84831 h 353052"/>
                <a:gd name="connsiteX254" fmla="*/ 193638 w 2394738"/>
                <a:gd name="connsiteY254" fmla="*/ 73062 h 353052"/>
                <a:gd name="connsiteX255" fmla="*/ 155401 w 2394738"/>
                <a:gd name="connsiteY255" fmla="*/ 84831 h 353052"/>
                <a:gd name="connsiteX256" fmla="*/ 150498 w 2394738"/>
                <a:gd name="connsiteY256" fmla="*/ 96109 h 353052"/>
                <a:gd name="connsiteX257" fmla="*/ 161774 w 2394738"/>
                <a:gd name="connsiteY257" fmla="*/ 101012 h 353052"/>
                <a:gd name="connsiteX258" fmla="*/ 166186 w 2394738"/>
                <a:gd name="connsiteY258" fmla="*/ 89734 h 353052"/>
                <a:gd name="connsiteX259" fmla="*/ 155401 w 2394738"/>
                <a:gd name="connsiteY259" fmla="*/ 84831 h 353052"/>
                <a:gd name="connsiteX260" fmla="*/ 137262 w 2394738"/>
                <a:gd name="connsiteY260" fmla="*/ 232426 h 353052"/>
                <a:gd name="connsiteX261" fmla="*/ 116673 w 2394738"/>
                <a:gd name="connsiteY261" fmla="*/ 232426 h 353052"/>
                <a:gd name="connsiteX262" fmla="*/ 116183 w 2394738"/>
                <a:gd name="connsiteY262" fmla="*/ 253021 h 353052"/>
                <a:gd name="connsiteX263" fmla="*/ 136772 w 2394738"/>
                <a:gd name="connsiteY263" fmla="*/ 253021 h 353052"/>
                <a:gd name="connsiteX264" fmla="*/ 137262 w 2394738"/>
                <a:gd name="connsiteY264" fmla="*/ 232426 h 353052"/>
                <a:gd name="connsiteX265" fmla="*/ 163244 w 2394738"/>
                <a:gd name="connsiteY265" fmla="*/ 251060 h 353052"/>
                <a:gd name="connsiteX266" fmla="*/ 146087 w 2394738"/>
                <a:gd name="connsiteY266" fmla="*/ 258415 h 353052"/>
                <a:gd name="connsiteX267" fmla="*/ 153440 w 2394738"/>
                <a:gd name="connsiteY267" fmla="*/ 275577 h 353052"/>
                <a:gd name="connsiteX268" fmla="*/ 170598 w 2394738"/>
                <a:gd name="connsiteY268" fmla="*/ 268712 h 353052"/>
                <a:gd name="connsiteX269" fmla="*/ 163244 w 2394738"/>
                <a:gd name="connsiteY269" fmla="*/ 251060 h 353052"/>
                <a:gd name="connsiteX270" fmla="*/ 192658 w 2394738"/>
                <a:gd name="connsiteY270" fmla="*/ 256944 h 353052"/>
                <a:gd name="connsiteX271" fmla="*/ 180892 w 2394738"/>
                <a:gd name="connsiteY271" fmla="*/ 268222 h 353052"/>
                <a:gd name="connsiteX272" fmla="*/ 192167 w 2394738"/>
                <a:gd name="connsiteY272" fmla="*/ 279990 h 353052"/>
                <a:gd name="connsiteX273" fmla="*/ 203933 w 2394738"/>
                <a:gd name="connsiteY273" fmla="*/ 268222 h 353052"/>
                <a:gd name="connsiteX274" fmla="*/ 192658 w 2394738"/>
                <a:gd name="connsiteY274" fmla="*/ 256944 h 353052"/>
                <a:gd name="connsiteX275" fmla="*/ 224522 w 2394738"/>
                <a:gd name="connsiteY275" fmla="*/ 252531 h 353052"/>
                <a:gd name="connsiteX276" fmla="*/ 220110 w 2394738"/>
                <a:gd name="connsiteY276" fmla="*/ 263809 h 353052"/>
                <a:gd name="connsiteX277" fmla="*/ 231385 w 2394738"/>
                <a:gd name="connsiteY277" fmla="*/ 268712 h 353052"/>
                <a:gd name="connsiteX278" fmla="*/ 235797 w 2394738"/>
                <a:gd name="connsiteY278" fmla="*/ 257434 h 353052"/>
                <a:gd name="connsiteX279" fmla="*/ 224522 w 2394738"/>
                <a:gd name="connsiteY279" fmla="*/ 252531 h 353052"/>
                <a:gd name="connsiteX280" fmla="*/ 110300 w 2394738"/>
                <a:gd name="connsiteY280" fmla="*/ 222129 h 353052"/>
                <a:gd name="connsiteX281" fmla="*/ 117163 w 2394738"/>
                <a:gd name="connsiteY281" fmla="*/ 205947 h 353052"/>
                <a:gd name="connsiteX282" fmla="*/ 101476 w 2394738"/>
                <a:gd name="connsiteY282" fmla="*/ 199082 h 353052"/>
                <a:gd name="connsiteX283" fmla="*/ 94613 w 2394738"/>
                <a:gd name="connsiteY283" fmla="*/ 214774 h 353052"/>
                <a:gd name="connsiteX284" fmla="*/ 110300 w 2394738"/>
                <a:gd name="connsiteY284" fmla="*/ 222129 h 353052"/>
                <a:gd name="connsiteX285" fmla="*/ 100986 w 2394738"/>
                <a:gd name="connsiteY285" fmla="*/ 184372 h 353052"/>
                <a:gd name="connsiteX286" fmla="*/ 110790 w 2394738"/>
                <a:gd name="connsiteY286" fmla="*/ 175055 h 353052"/>
                <a:gd name="connsiteX287" fmla="*/ 101476 w 2394738"/>
                <a:gd name="connsiteY287" fmla="*/ 165739 h 353052"/>
                <a:gd name="connsiteX288" fmla="*/ 91672 w 2394738"/>
                <a:gd name="connsiteY288" fmla="*/ 175055 h 353052"/>
                <a:gd name="connsiteX289" fmla="*/ 100986 w 2394738"/>
                <a:gd name="connsiteY289" fmla="*/ 184372 h 353052"/>
                <a:gd name="connsiteX290" fmla="*/ 106378 w 2394738"/>
                <a:gd name="connsiteY290" fmla="*/ 149067 h 353052"/>
                <a:gd name="connsiteX291" fmla="*/ 116673 w 2394738"/>
                <a:gd name="connsiteY291" fmla="*/ 144653 h 353052"/>
                <a:gd name="connsiteX292" fmla="*/ 112261 w 2394738"/>
                <a:gd name="connsiteY292" fmla="*/ 134356 h 353052"/>
                <a:gd name="connsiteX293" fmla="*/ 101966 w 2394738"/>
                <a:gd name="connsiteY293" fmla="*/ 138769 h 353052"/>
                <a:gd name="connsiteX294" fmla="*/ 106378 w 2394738"/>
                <a:gd name="connsiteY294" fmla="*/ 149067 h 353052"/>
                <a:gd name="connsiteX295" fmla="*/ 284820 w 2394738"/>
                <a:gd name="connsiteY295" fmla="*/ 153970 h 353052"/>
                <a:gd name="connsiteX296" fmla="*/ 291683 w 2394738"/>
                <a:gd name="connsiteY296" fmla="*/ 138279 h 353052"/>
                <a:gd name="connsiteX297" fmla="*/ 275996 w 2394738"/>
                <a:gd name="connsiteY297" fmla="*/ 131414 h 353052"/>
                <a:gd name="connsiteX298" fmla="*/ 268642 w 2394738"/>
                <a:gd name="connsiteY298" fmla="*/ 147105 h 353052"/>
                <a:gd name="connsiteX299" fmla="*/ 284820 w 2394738"/>
                <a:gd name="connsiteY299" fmla="*/ 153970 h 353052"/>
                <a:gd name="connsiteX300" fmla="*/ 284820 w 2394738"/>
                <a:gd name="connsiteY300" fmla="*/ 187804 h 353052"/>
                <a:gd name="connsiteX301" fmla="*/ 294624 w 2394738"/>
                <a:gd name="connsiteY301" fmla="*/ 178488 h 353052"/>
                <a:gd name="connsiteX302" fmla="*/ 285310 w 2394738"/>
                <a:gd name="connsiteY302" fmla="*/ 168681 h 353052"/>
                <a:gd name="connsiteX303" fmla="*/ 275505 w 2394738"/>
                <a:gd name="connsiteY303" fmla="*/ 177997 h 353052"/>
                <a:gd name="connsiteX304" fmla="*/ 284820 w 2394738"/>
                <a:gd name="connsiteY304" fmla="*/ 187804 h 353052"/>
                <a:gd name="connsiteX305" fmla="*/ 273544 w 2394738"/>
                <a:gd name="connsiteY305" fmla="*/ 218696 h 353052"/>
                <a:gd name="connsiteX306" fmla="*/ 283839 w 2394738"/>
                <a:gd name="connsiteY306" fmla="*/ 214283 h 353052"/>
                <a:gd name="connsiteX307" fmla="*/ 279427 w 2394738"/>
                <a:gd name="connsiteY307" fmla="*/ 203986 h 353052"/>
                <a:gd name="connsiteX308" fmla="*/ 269132 w 2394738"/>
                <a:gd name="connsiteY308" fmla="*/ 208399 h 353052"/>
                <a:gd name="connsiteX309" fmla="*/ 273544 w 2394738"/>
                <a:gd name="connsiteY309" fmla="*/ 218696 h 353052"/>
                <a:gd name="connsiteX310" fmla="*/ 123536 w 2394738"/>
                <a:gd name="connsiteY310" fmla="*/ 118175 h 353052"/>
                <a:gd name="connsiteX311" fmla="*/ 134811 w 2394738"/>
                <a:gd name="connsiteY311" fmla="*/ 118175 h 353052"/>
                <a:gd name="connsiteX312" fmla="*/ 134811 w 2394738"/>
                <a:gd name="connsiteY312" fmla="*/ 106896 h 353052"/>
                <a:gd name="connsiteX313" fmla="*/ 123536 w 2394738"/>
                <a:gd name="connsiteY313" fmla="*/ 106896 h 353052"/>
                <a:gd name="connsiteX314" fmla="*/ 123536 w 2394738"/>
                <a:gd name="connsiteY314" fmla="*/ 118175 h 353052"/>
                <a:gd name="connsiteX315" fmla="*/ 251484 w 2394738"/>
                <a:gd name="connsiteY315" fmla="*/ 246646 h 353052"/>
                <a:gd name="connsiteX316" fmla="*/ 262760 w 2394738"/>
                <a:gd name="connsiteY316" fmla="*/ 246646 h 353052"/>
                <a:gd name="connsiteX317" fmla="*/ 262760 w 2394738"/>
                <a:gd name="connsiteY317" fmla="*/ 235859 h 353052"/>
                <a:gd name="connsiteX318" fmla="*/ 251484 w 2394738"/>
                <a:gd name="connsiteY318" fmla="*/ 235859 h 353052"/>
                <a:gd name="connsiteX319" fmla="*/ 251484 w 2394738"/>
                <a:gd name="connsiteY319" fmla="*/ 246646 h 353052"/>
                <a:gd name="connsiteX320" fmla="*/ 178441 w 2394738"/>
                <a:gd name="connsiteY320" fmla="*/ 109839 h 353052"/>
                <a:gd name="connsiteX321" fmla="*/ 169617 w 2394738"/>
                <a:gd name="connsiteY321" fmla="*/ 123078 h 353052"/>
                <a:gd name="connsiteX322" fmla="*/ 183343 w 2394738"/>
                <a:gd name="connsiteY322" fmla="*/ 131904 h 353052"/>
                <a:gd name="connsiteX323" fmla="*/ 192167 w 2394738"/>
                <a:gd name="connsiteY323" fmla="*/ 118175 h 353052"/>
                <a:gd name="connsiteX324" fmla="*/ 178441 w 2394738"/>
                <a:gd name="connsiteY324" fmla="*/ 109839 h 353052"/>
                <a:gd name="connsiteX325" fmla="*/ 145106 w 2394738"/>
                <a:gd name="connsiteY325" fmla="*/ 128472 h 353052"/>
                <a:gd name="connsiteX326" fmla="*/ 145106 w 2394738"/>
                <a:gd name="connsiteY326" fmla="*/ 143673 h 353052"/>
                <a:gd name="connsiteX327" fmla="*/ 160793 w 2394738"/>
                <a:gd name="connsiteY327" fmla="*/ 143673 h 353052"/>
                <a:gd name="connsiteX328" fmla="*/ 160793 w 2394738"/>
                <a:gd name="connsiteY328" fmla="*/ 128472 h 353052"/>
                <a:gd name="connsiteX329" fmla="*/ 145106 w 2394738"/>
                <a:gd name="connsiteY329" fmla="*/ 128472 h 353052"/>
                <a:gd name="connsiteX330" fmla="*/ 131870 w 2394738"/>
                <a:gd name="connsiteY330" fmla="*/ 160345 h 353052"/>
                <a:gd name="connsiteX331" fmla="*/ 137262 w 2394738"/>
                <a:gd name="connsiteY331" fmla="*/ 169661 h 353052"/>
                <a:gd name="connsiteX332" fmla="*/ 146087 w 2394738"/>
                <a:gd name="connsiteY332" fmla="*/ 164267 h 353052"/>
                <a:gd name="connsiteX333" fmla="*/ 140694 w 2394738"/>
                <a:gd name="connsiteY333" fmla="*/ 155441 h 353052"/>
                <a:gd name="connsiteX334" fmla="*/ 131870 w 2394738"/>
                <a:gd name="connsiteY334" fmla="*/ 160345 h 353052"/>
                <a:gd name="connsiteX335" fmla="*/ 203442 w 2394738"/>
                <a:gd name="connsiteY335" fmla="*/ 222129 h 353052"/>
                <a:gd name="connsiteX336" fmla="*/ 195109 w 2394738"/>
                <a:gd name="connsiteY336" fmla="*/ 235368 h 353052"/>
                <a:gd name="connsiteX337" fmla="*/ 208835 w 2394738"/>
                <a:gd name="connsiteY337" fmla="*/ 244195 h 353052"/>
                <a:gd name="connsiteX338" fmla="*/ 217659 w 2394738"/>
                <a:gd name="connsiteY338" fmla="*/ 230465 h 353052"/>
                <a:gd name="connsiteX339" fmla="*/ 203442 w 2394738"/>
                <a:gd name="connsiteY339" fmla="*/ 222129 h 353052"/>
                <a:gd name="connsiteX340" fmla="*/ 226483 w 2394738"/>
                <a:gd name="connsiteY340" fmla="*/ 209870 h 353052"/>
                <a:gd name="connsiteX341" fmla="*/ 226483 w 2394738"/>
                <a:gd name="connsiteY341" fmla="*/ 225561 h 353052"/>
                <a:gd name="connsiteX342" fmla="*/ 241680 w 2394738"/>
                <a:gd name="connsiteY342" fmla="*/ 225561 h 353052"/>
                <a:gd name="connsiteX343" fmla="*/ 242170 w 2394738"/>
                <a:gd name="connsiteY343" fmla="*/ 210360 h 353052"/>
                <a:gd name="connsiteX344" fmla="*/ 226483 w 2394738"/>
                <a:gd name="connsiteY344" fmla="*/ 209870 h 353052"/>
                <a:gd name="connsiteX345" fmla="*/ 241190 w 2394738"/>
                <a:gd name="connsiteY345" fmla="*/ 189766 h 353052"/>
                <a:gd name="connsiteX346" fmla="*/ 246092 w 2394738"/>
                <a:gd name="connsiteY346" fmla="*/ 198592 h 353052"/>
                <a:gd name="connsiteX347" fmla="*/ 254916 w 2394738"/>
                <a:gd name="connsiteY347" fmla="*/ 193198 h 353052"/>
                <a:gd name="connsiteX348" fmla="*/ 249524 w 2394738"/>
                <a:gd name="connsiteY348" fmla="*/ 184372 h 353052"/>
                <a:gd name="connsiteX349" fmla="*/ 241190 w 2394738"/>
                <a:gd name="connsiteY349" fmla="*/ 189766 h 353052"/>
                <a:gd name="connsiteX350" fmla="*/ 223051 w 2394738"/>
                <a:gd name="connsiteY350" fmla="*/ 126510 h 353052"/>
                <a:gd name="connsiteX351" fmla="*/ 217169 w 2394738"/>
                <a:gd name="connsiteY351" fmla="*/ 113761 h 353052"/>
                <a:gd name="connsiteX352" fmla="*/ 203933 w 2394738"/>
                <a:gd name="connsiteY352" fmla="*/ 119646 h 353052"/>
                <a:gd name="connsiteX353" fmla="*/ 209815 w 2394738"/>
                <a:gd name="connsiteY353" fmla="*/ 132395 h 353052"/>
                <a:gd name="connsiteX354" fmla="*/ 223051 w 2394738"/>
                <a:gd name="connsiteY354" fmla="*/ 126510 h 353052"/>
                <a:gd name="connsiteX355" fmla="*/ 182853 w 2394738"/>
                <a:gd name="connsiteY355" fmla="*/ 234388 h 353052"/>
                <a:gd name="connsiteX356" fmla="*/ 176970 w 2394738"/>
                <a:gd name="connsiteY356" fmla="*/ 221639 h 353052"/>
                <a:gd name="connsiteX357" fmla="*/ 163735 w 2394738"/>
                <a:gd name="connsiteY357" fmla="*/ 227523 h 353052"/>
                <a:gd name="connsiteX358" fmla="*/ 169617 w 2394738"/>
                <a:gd name="connsiteY358" fmla="*/ 240272 h 353052"/>
                <a:gd name="connsiteX359" fmla="*/ 182853 w 2394738"/>
                <a:gd name="connsiteY359" fmla="*/ 234388 h 353052"/>
                <a:gd name="connsiteX360" fmla="*/ 242660 w 2394738"/>
                <a:gd name="connsiteY360" fmla="*/ 148086 h 353052"/>
                <a:gd name="connsiteX361" fmla="*/ 244131 w 2394738"/>
                <a:gd name="connsiteY361" fmla="*/ 137298 h 353052"/>
                <a:gd name="connsiteX362" fmla="*/ 233836 w 2394738"/>
                <a:gd name="connsiteY362" fmla="*/ 136317 h 353052"/>
                <a:gd name="connsiteX363" fmla="*/ 232856 w 2394738"/>
                <a:gd name="connsiteY363" fmla="*/ 146615 h 353052"/>
                <a:gd name="connsiteX364" fmla="*/ 242660 w 2394738"/>
                <a:gd name="connsiteY364" fmla="*/ 148086 h 353052"/>
                <a:gd name="connsiteX365" fmla="*/ 153440 w 2394738"/>
                <a:gd name="connsiteY365" fmla="*/ 217716 h 353052"/>
                <a:gd name="connsiteX366" fmla="*/ 154910 w 2394738"/>
                <a:gd name="connsiteY366" fmla="*/ 206928 h 353052"/>
                <a:gd name="connsiteX367" fmla="*/ 144126 w 2394738"/>
                <a:gd name="connsiteY367" fmla="*/ 205457 h 353052"/>
                <a:gd name="connsiteX368" fmla="*/ 143145 w 2394738"/>
                <a:gd name="connsiteY368" fmla="*/ 215754 h 353052"/>
                <a:gd name="connsiteX369" fmla="*/ 153440 w 2394738"/>
                <a:gd name="connsiteY369" fmla="*/ 217716 h 353052"/>
                <a:gd name="connsiteX370" fmla="*/ 249524 w 2394738"/>
                <a:gd name="connsiteY370" fmla="*/ 171132 h 353052"/>
                <a:gd name="connsiteX371" fmla="*/ 253445 w 2394738"/>
                <a:gd name="connsiteY371" fmla="*/ 164758 h 353052"/>
                <a:gd name="connsiteX372" fmla="*/ 247072 w 2394738"/>
                <a:gd name="connsiteY372" fmla="*/ 160345 h 353052"/>
                <a:gd name="connsiteX373" fmla="*/ 242660 w 2394738"/>
                <a:gd name="connsiteY373" fmla="*/ 166719 h 353052"/>
                <a:gd name="connsiteX374" fmla="*/ 249524 w 2394738"/>
                <a:gd name="connsiteY374" fmla="*/ 171132 h 353052"/>
                <a:gd name="connsiteX375" fmla="*/ 140694 w 2394738"/>
                <a:gd name="connsiteY375" fmla="*/ 193689 h 353052"/>
                <a:gd name="connsiteX376" fmla="*/ 144616 w 2394738"/>
                <a:gd name="connsiteY376" fmla="*/ 187314 h 353052"/>
                <a:gd name="connsiteX377" fmla="*/ 138243 w 2394738"/>
                <a:gd name="connsiteY377" fmla="*/ 182901 h 353052"/>
                <a:gd name="connsiteX378" fmla="*/ 133831 w 2394738"/>
                <a:gd name="connsiteY378" fmla="*/ 188785 h 353052"/>
                <a:gd name="connsiteX379" fmla="*/ 140694 w 2394738"/>
                <a:gd name="connsiteY379" fmla="*/ 193689 h 353052"/>
                <a:gd name="connsiteX380" fmla="*/ 601504 w 2394738"/>
                <a:gd name="connsiteY380" fmla="*/ 133866 h 353052"/>
                <a:gd name="connsiteX381" fmla="*/ 566207 w 2394738"/>
                <a:gd name="connsiteY381" fmla="*/ 133866 h 353052"/>
                <a:gd name="connsiteX382" fmla="*/ 566207 w 2394738"/>
                <a:gd name="connsiteY382" fmla="*/ 235859 h 353052"/>
                <a:gd name="connsiteX383" fmla="*/ 562776 w 2394738"/>
                <a:gd name="connsiteY383" fmla="*/ 239291 h 353052"/>
                <a:gd name="connsiteX384" fmla="*/ 545128 w 2394738"/>
                <a:gd name="connsiteY384" fmla="*/ 239291 h 353052"/>
                <a:gd name="connsiteX385" fmla="*/ 541696 w 2394738"/>
                <a:gd name="connsiteY385" fmla="*/ 235859 h 353052"/>
                <a:gd name="connsiteX386" fmla="*/ 541696 w 2394738"/>
                <a:gd name="connsiteY386" fmla="*/ 133866 h 353052"/>
                <a:gd name="connsiteX387" fmla="*/ 506400 w 2394738"/>
                <a:gd name="connsiteY387" fmla="*/ 133866 h 353052"/>
                <a:gd name="connsiteX388" fmla="*/ 502969 w 2394738"/>
                <a:gd name="connsiteY388" fmla="*/ 130924 h 353052"/>
                <a:gd name="connsiteX389" fmla="*/ 502969 w 2394738"/>
                <a:gd name="connsiteY389" fmla="*/ 116703 h 353052"/>
                <a:gd name="connsiteX390" fmla="*/ 506400 w 2394738"/>
                <a:gd name="connsiteY390" fmla="*/ 113271 h 353052"/>
                <a:gd name="connsiteX391" fmla="*/ 601504 w 2394738"/>
                <a:gd name="connsiteY391" fmla="*/ 113271 h 353052"/>
                <a:gd name="connsiteX392" fmla="*/ 604935 w 2394738"/>
                <a:gd name="connsiteY392" fmla="*/ 116703 h 353052"/>
                <a:gd name="connsiteX393" fmla="*/ 604935 w 2394738"/>
                <a:gd name="connsiteY393" fmla="*/ 130924 h 353052"/>
                <a:gd name="connsiteX394" fmla="*/ 601504 w 2394738"/>
                <a:gd name="connsiteY394" fmla="*/ 133866 h 353052"/>
                <a:gd name="connsiteX395" fmla="*/ 733373 w 2394738"/>
                <a:gd name="connsiteY395" fmla="*/ 235859 h 353052"/>
                <a:gd name="connsiteX396" fmla="*/ 733373 w 2394738"/>
                <a:gd name="connsiteY396" fmla="*/ 116703 h 353052"/>
                <a:gd name="connsiteX397" fmla="*/ 729942 w 2394738"/>
                <a:gd name="connsiteY397" fmla="*/ 113271 h 353052"/>
                <a:gd name="connsiteX398" fmla="*/ 712294 w 2394738"/>
                <a:gd name="connsiteY398" fmla="*/ 113271 h 353052"/>
                <a:gd name="connsiteX399" fmla="*/ 708862 w 2394738"/>
                <a:gd name="connsiteY399" fmla="*/ 116703 h 353052"/>
                <a:gd name="connsiteX400" fmla="*/ 708862 w 2394738"/>
                <a:gd name="connsiteY400" fmla="*/ 162796 h 353052"/>
                <a:gd name="connsiteX401" fmla="*/ 652487 w 2394738"/>
                <a:gd name="connsiteY401" fmla="*/ 162796 h 353052"/>
                <a:gd name="connsiteX402" fmla="*/ 652487 w 2394738"/>
                <a:gd name="connsiteY402" fmla="*/ 116703 h 353052"/>
                <a:gd name="connsiteX403" fmla="*/ 649055 w 2394738"/>
                <a:gd name="connsiteY403" fmla="*/ 113271 h 353052"/>
                <a:gd name="connsiteX404" fmla="*/ 631407 w 2394738"/>
                <a:gd name="connsiteY404" fmla="*/ 113271 h 353052"/>
                <a:gd name="connsiteX405" fmla="*/ 627976 w 2394738"/>
                <a:gd name="connsiteY405" fmla="*/ 116703 h 353052"/>
                <a:gd name="connsiteX406" fmla="*/ 627976 w 2394738"/>
                <a:gd name="connsiteY406" fmla="*/ 235859 h 353052"/>
                <a:gd name="connsiteX407" fmla="*/ 631407 w 2394738"/>
                <a:gd name="connsiteY407" fmla="*/ 239291 h 353052"/>
                <a:gd name="connsiteX408" fmla="*/ 649055 w 2394738"/>
                <a:gd name="connsiteY408" fmla="*/ 239291 h 353052"/>
                <a:gd name="connsiteX409" fmla="*/ 652487 w 2394738"/>
                <a:gd name="connsiteY409" fmla="*/ 235859 h 353052"/>
                <a:gd name="connsiteX410" fmla="*/ 652487 w 2394738"/>
                <a:gd name="connsiteY410" fmla="*/ 184372 h 353052"/>
                <a:gd name="connsiteX411" fmla="*/ 708862 w 2394738"/>
                <a:gd name="connsiteY411" fmla="*/ 184372 h 353052"/>
                <a:gd name="connsiteX412" fmla="*/ 708862 w 2394738"/>
                <a:gd name="connsiteY412" fmla="*/ 235859 h 353052"/>
                <a:gd name="connsiteX413" fmla="*/ 712294 w 2394738"/>
                <a:gd name="connsiteY413" fmla="*/ 239291 h 353052"/>
                <a:gd name="connsiteX414" fmla="*/ 729942 w 2394738"/>
                <a:gd name="connsiteY414" fmla="*/ 239291 h 353052"/>
                <a:gd name="connsiteX415" fmla="*/ 733373 w 2394738"/>
                <a:gd name="connsiteY415" fmla="*/ 235859 h 353052"/>
                <a:gd name="connsiteX416" fmla="*/ 874067 w 2394738"/>
                <a:gd name="connsiteY416" fmla="*/ 167210 h 353052"/>
                <a:gd name="connsiteX417" fmla="*/ 874067 w 2394738"/>
                <a:gd name="connsiteY417" fmla="*/ 185353 h 353052"/>
                <a:gd name="connsiteX418" fmla="*/ 817692 w 2394738"/>
                <a:gd name="connsiteY418" fmla="*/ 240762 h 353052"/>
                <a:gd name="connsiteX419" fmla="*/ 761316 w 2394738"/>
                <a:gd name="connsiteY419" fmla="*/ 185353 h 353052"/>
                <a:gd name="connsiteX420" fmla="*/ 761316 w 2394738"/>
                <a:gd name="connsiteY420" fmla="*/ 167210 h 353052"/>
                <a:gd name="connsiteX421" fmla="*/ 817692 w 2394738"/>
                <a:gd name="connsiteY421" fmla="*/ 111800 h 353052"/>
                <a:gd name="connsiteX422" fmla="*/ 874067 w 2394738"/>
                <a:gd name="connsiteY422" fmla="*/ 167210 h 353052"/>
                <a:gd name="connsiteX423" fmla="*/ 849066 w 2394738"/>
                <a:gd name="connsiteY423" fmla="*/ 167210 h 353052"/>
                <a:gd name="connsiteX424" fmla="*/ 817692 w 2394738"/>
                <a:gd name="connsiteY424" fmla="*/ 133375 h 353052"/>
                <a:gd name="connsiteX425" fmla="*/ 786318 w 2394738"/>
                <a:gd name="connsiteY425" fmla="*/ 167210 h 353052"/>
                <a:gd name="connsiteX426" fmla="*/ 786318 w 2394738"/>
                <a:gd name="connsiteY426" fmla="*/ 185353 h 353052"/>
                <a:gd name="connsiteX427" fmla="*/ 817692 w 2394738"/>
                <a:gd name="connsiteY427" fmla="*/ 219187 h 353052"/>
                <a:gd name="connsiteX428" fmla="*/ 849066 w 2394738"/>
                <a:gd name="connsiteY428" fmla="*/ 185353 h 353052"/>
                <a:gd name="connsiteX429" fmla="*/ 849066 w 2394738"/>
                <a:gd name="connsiteY429" fmla="*/ 167210 h 353052"/>
                <a:gd name="connsiteX430" fmla="*/ 1029958 w 2394738"/>
                <a:gd name="connsiteY430" fmla="*/ 236839 h 353052"/>
                <a:gd name="connsiteX431" fmla="*/ 1029958 w 2394738"/>
                <a:gd name="connsiteY431" fmla="*/ 120626 h 353052"/>
                <a:gd name="connsiteX432" fmla="*/ 1023095 w 2394738"/>
                <a:gd name="connsiteY432" fmla="*/ 113761 h 353052"/>
                <a:gd name="connsiteX433" fmla="*/ 1008389 w 2394738"/>
                <a:gd name="connsiteY433" fmla="*/ 113761 h 353052"/>
                <a:gd name="connsiteX434" fmla="*/ 1002016 w 2394738"/>
                <a:gd name="connsiteY434" fmla="*/ 118175 h 353052"/>
                <a:gd name="connsiteX435" fmla="*/ 968190 w 2394738"/>
                <a:gd name="connsiteY435" fmla="*/ 187314 h 353052"/>
                <a:gd name="connsiteX436" fmla="*/ 966229 w 2394738"/>
                <a:gd name="connsiteY436" fmla="*/ 189766 h 353052"/>
                <a:gd name="connsiteX437" fmla="*/ 964268 w 2394738"/>
                <a:gd name="connsiteY437" fmla="*/ 187314 h 353052"/>
                <a:gd name="connsiteX438" fmla="*/ 930443 w 2394738"/>
                <a:gd name="connsiteY438" fmla="*/ 118175 h 353052"/>
                <a:gd name="connsiteX439" fmla="*/ 924070 w 2394738"/>
                <a:gd name="connsiteY439" fmla="*/ 113761 h 353052"/>
                <a:gd name="connsiteX440" fmla="*/ 909363 w 2394738"/>
                <a:gd name="connsiteY440" fmla="*/ 113761 h 353052"/>
                <a:gd name="connsiteX441" fmla="*/ 902010 w 2394738"/>
                <a:gd name="connsiteY441" fmla="*/ 120626 h 353052"/>
                <a:gd name="connsiteX442" fmla="*/ 902010 w 2394738"/>
                <a:gd name="connsiteY442" fmla="*/ 236839 h 353052"/>
                <a:gd name="connsiteX443" fmla="*/ 904952 w 2394738"/>
                <a:gd name="connsiteY443" fmla="*/ 239291 h 353052"/>
                <a:gd name="connsiteX444" fmla="*/ 923090 w 2394738"/>
                <a:gd name="connsiteY444" fmla="*/ 239291 h 353052"/>
                <a:gd name="connsiteX445" fmla="*/ 926031 w 2394738"/>
                <a:gd name="connsiteY445" fmla="*/ 235859 h 353052"/>
                <a:gd name="connsiteX446" fmla="*/ 926031 w 2394738"/>
                <a:gd name="connsiteY446" fmla="*/ 159364 h 353052"/>
                <a:gd name="connsiteX447" fmla="*/ 926521 w 2394738"/>
                <a:gd name="connsiteY447" fmla="*/ 157403 h 353052"/>
                <a:gd name="connsiteX448" fmla="*/ 927502 w 2394738"/>
                <a:gd name="connsiteY448" fmla="*/ 158383 h 353052"/>
                <a:gd name="connsiteX449" fmla="*/ 956425 w 2394738"/>
                <a:gd name="connsiteY449" fmla="*/ 221639 h 353052"/>
                <a:gd name="connsiteX450" fmla="*/ 962307 w 2394738"/>
                <a:gd name="connsiteY450" fmla="*/ 224581 h 353052"/>
                <a:gd name="connsiteX451" fmla="*/ 971622 w 2394738"/>
                <a:gd name="connsiteY451" fmla="*/ 224581 h 353052"/>
                <a:gd name="connsiteX452" fmla="*/ 977505 w 2394738"/>
                <a:gd name="connsiteY452" fmla="*/ 221639 h 353052"/>
                <a:gd name="connsiteX453" fmla="*/ 1005937 w 2394738"/>
                <a:gd name="connsiteY453" fmla="*/ 158383 h 353052"/>
                <a:gd name="connsiteX454" fmla="*/ 1006918 w 2394738"/>
                <a:gd name="connsiteY454" fmla="*/ 157403 h 353052"/>
                <a:gd name="connsiteX455" fmla="*/ 1007408 w 2394738"/>
                <a:gd name="connsiteY455" fmla="*/ 159364 h 353052"/>
                <a:gd name="connsiteX456" fmla="*/ 1007408 w 2394738"/>
                <a:gd name="connsiteY456" fmla="*/ 235859 h 353052"/>
                <a:gd name="connsiteX457" fmla="*/ 1010350 w 2394738"/>
                <a:gd name="connsiteY457" fmla="*/ 239291 h 353052"/>
                <a:gd name="connsiteX458" fmla="*/ 1028488 w 2394738"/>
                <a:gd name="connsiteY458" fmla="*/ 239291 h 353052"/>
                <a:gd name="connsiteX459" fmla="*/ 1029958 w 2394738"/>
                <a:gd name="connsiteY459" fmla="*/ 236839 h 353052"/>
                <a:gd name="connsiteX460" fmla="*/ 1423607 w 2394738"/>
                <a:gd name="connsiteY460" fmla="*/ 232426 h 353052"/>
                <a:gd name="connsiteX461" fmla="*/ 1423607 w 2394738"/>
                <a:gd name="connsiteY461" fmla="*/ 116703 h 353052"/>
                <a:gd name="connsiteX462" fmla="*/ 1420176 w 2394738"/>
                <a:gd name="connsiteY462" fmla="*/ 113271 h 353052"/>
                <a:gd name="connsiteX463" fmla="*/ 1404979 w 2394738"/>
                <a:gd name="connsiteY463" fmla="*/ 113271 h 353052"/>
                <a:gd name="connsiteX464" fmla="*/ 1401547 w 2394738"/>
                <a:gd name="connsiteY464" fmla="*/ 116703 h 353052"/>
                <a:gd name="connsiteX465" fmla="*/ 1401547 w 2394738"/>
                <a:gd name="connsiteY465" fmla="*/ 203986 h 353052"/>
                <a:gd name="connsiteX466" fmla="*/ 1400567 w 2394738"/>
                <a:gd name="connsiteY466" fmla="*/ 205457 h 353052"/>
                <a:gd name="connsiteX467" fmla="*/ 1399096 w 2394738"/>
                <a:gd name="connsiteY467" fmla="*/ 203986 h 353052"/>
                <a:gd name="connsiteX468" fmla="*/ 1349093 w 2394738"/>
                <a:gd name="connsiteY468" fmla="*/ 118665 h 353052"/>
                <a:gd name="connsiteX469" fmla="*/ 1341250 w 2394738"/>
                <a:gd name="connsiteY469" fmla="*/ 112781 h 353052"/>
                <a:gd name="connsiteX470" fmla="*/ 1322131 w 2394738"/>
                <a:gd name="connsiteY470" fmla="*/ 112781 h 353052"/>
                <a:gd name="connsiteX471" fmla="*/ 1315268 w 2394738"/>
                <a:gd name="connsiteY471" fmla="*/ 119646 h 353052"/>
                <a:gd name="connsiteX472" fmla="*/ 1315268 w 2394738"/>
                <a:gd name="connsiteY472" fmla="*/ 234878 h 353052"/>
                <a:gd name="connsiteX473" fmla="*/ 1318700 w 2394738"/>
                <a:gd name="connsiteY473" fmla="*/ 238310 h 353052"/>
                <a:gd name="connsiteX474" fmla="*/ 1333897 w 2394738"/>
                <a:gd name="connsiteY474" fmla="*/ 238310 h 353052"/>
                <a:gd name="connsiteX475" fmla="*/ 1337328 w 2394738"/>
                <a:gd name="connsiteY475" fmla="*/ 234878 h 353052"/>
                <a:gd name="connsiteX476" fmla="*/ 1337328 w 2394738"/>
                <a:gd name="connsiteY476" fmla="*/ 151518 h 353052"/>
                <a:gd name="connsiteX477" fmla="*/ 1338308 w 2394738"/>
                <a:gd name="connsiteY477" fmla="*/ 150047 h 353052"/>
                <a:gd name="connsiteX478" fmla="*/ 1339779 w 2394738"/>
                <a:gd name="connsiteY478" fmla="*/ 151518 h 353052"/>
                <a:gd name="connsiteX479" fmla="*/ 1387821 w 2394738"/>
                <a:gd name="connsiteY479" fmla="*/ 231936 h 353052"/>
                <a:gd name="connsiteX480" fmla="*/ 1398606 w 2394738"/>
                <a:gd name="connsiteY480" fmla="*/ 238310 h 353052"/>
                <a:gd name="connsiteX481" fmla="*/ 1416744 w 2394738"/>
                <a:gd name="connsiteY481" fmla="*/ 238310 h 353052"/>
                <a:gd name="connsiteX482" fmla="*/ 1423607 w 2394738"/>
                <a:gd name="connsiteY482" fmla="*/ 232426 h 353052"/>
                <a:gd name="connsiteX483" fmla="*/ 1152514 w 2394738"/>
                <a:gd name="connsiteY483" fmla="*/ 203986 h 353052"/>
                <a:gd name="connsiteX484" fmla="*/ 1128003 w 2394738"/>
                <a:gd name="connsiteY484" fmla="*/ 172113 h 353052"/>
                <a:gd name="connsiteX485" fmla="*/ 1098099 w 2394738"/>
                <a:gd name="connsiteY485" fmla="*/ 160345 h 353052"/>
                <a:gd name="connsiteX486" fmla="*/ 1083393 w 2394738"/>
                <a:gd name="connsiteY486" fmla="*/ 146124 h 353052"/>
                <a:gd name="connsiteX487" fmla="*/ 1106433 w 2394738"/>
                <a:gd name="connsiteY487" fmla="*/ 133375 h 353052"/>
                <a:gd name="connsiteX488" fmla="*/ 1145651 w 2394738"/>
                <a:gd name="connsiteY488" fmla="*/ 136808 h 353052"/>
                <a:gd name="connsiteX489" fmla="*/ 1146141 w 2394738"/>
                <a:gd name="connsiteY489" fmla="*/ 136808 h 353052"/>
                <a:gd name="connsiteX490" fmla="*/ 1149083 w 2394738"/>
                <a:gd name="connsiteY490" fmla="*/ 133375 h 353052"/>
                <a:gd name="connsiteX491" fmla="*/ 1149083 w 2394738"/>
                <a:gd name="connsiteY491" fmla="*/ 120136 h 353052"/>
                <a:gd name="connsiteX492" fmla="*/ 1146141 w 2394738"/>
                <a:gd name="connsiteY492" fmla="*/ 116703 h 353052"/>
                <a:gd name="connsiteX493" fmla="*/ 1107904 w 2394738"/>
                <a:gd name="connsiteY493" fmla="*/ 111800 h 353052"/>
                <a:gd name="connsiteX494" fmla="*/ 1059372 w 2394738"/>
                <a:gd name="connsiteY494" fmla="*/ 145634 h 353052"/>
                <a:gd name="connsiteX495" fmla="*/ 1080451 w 2394738"/>
                <a:gd name="connsiteY495" fmla="*/ 176526 h 353052"/>
                <a:gd name="connsiteX496" fmla="*/ 1127513 w 2394738"/>
                <a:gd name="connsiteY496" fmla="*/ 203496 h 353052"/>
                <a:gd name="connsiteX497" fmla="*/ 1106923 w 2394738"/>
                <a:gd name="connsiteY497" fmla="*/ 219677 h 353052"/>
                <a:gd name="connsiteX498" fmla="*/ 1066725 w 2394738"/>
                <a:gd name="connsiteY498" fmla="*/ 216245 h 353052"/>
                <a:gd name="connsiteX499" fmla="*/ 1066235 w 2394738"/>
                <a:gd name="connsiteY499" fmla="*/ 216245 h 353052"/>
                <a:gd name="connsiteX500" fmla="*/ 1062803 w 2394738"/>
                <a:gd name="connsiteY500" fmla="*/ 219677 h 353052"/>
                <a:gd name="connsiteX501" fmla="*/ 1062803 w 2394738"/>
                <a:gd name="connsiteY501" fmla="*/ 232426 h 353052"/>
                <a:gd name="connsiteX502" fmla="*/ 1066235 w 2394738"/>
                <a:gd name="connsiteY502" fmla="*/ 235859 h 353052"/>
                <a:gd name="connsiteX503" fmla="*/ 1106433 w 2394738"/>
                <a:gd name="connsiteY503" fmla="*/ 240762 h 353052"/>
                <a:gd name="connsiteX504" fmla="*/ 1152514 w 2394738"/>
                <a:gd name="connsiteY504" fmla="*/ 203986 h 353052"/>
                <a:gd name="connsiteX505" fmla="*/ 1287816 w 2394738"/>
                <a:gd name="connsiteY505" fmla="*/ 167210 h 353052"/>
                <a:gd name="connsiteX506" fmla="*/ 1287816 w 2394738"/>
                <a:gd name="connsiteY506" fmla="*/ 185353 h 353052"/>
                <a:gd name="connsiteX507" fmla="*/ 1231440 w 2394738"/>
                <a:gd name="connsiteY507" fmla="*/ 240762 h 353052"/>
                <a:gd name="connsiteX508" fmla="*/ 1175064 w 2394738"/>
                <a:gd name="connsiteY508" fmla="*/ 185353 h 353052"/>
                <a:gd name="connsiteX509" fmla="*/ 1175064 w 2394738"/>
                <a:gd name="connsiteY509" fmla="*/ 167210 h 353052"/>
                <a:gd name="connsiteX510" fmla="*/ 1231440 w 2394738"/>
                <a:gd name="connsiteY510" fmla="*/ 111800 h 353052"/>
                <a:gd name="connsiteX511" fmla="*/ 1287816 w 2394738"/>
                <a:gd name="connsiteY511" fmla="*/ 167210 h 353052"/>
                <a:gd name="connsiteX512" fmla="*/ 1262814 w 2394738"/>
                <a:gd name="connsiteY512" fmla="*/ 167210 h 353052"/>
                <a:gd name="connsiteX513" fmla="*/ 1231440 w 2394738"/>
                <a:gd name="connsiteY513" fmla="*/ 133375 h 353052"/>
                <a:gd name="connsiteX514" fmla="*/ 1200066 w 2394738"/>
                <a:gd name="connsiteY514" fmla="*/ 167210 h 353052"/>
                <a:gd name="connsiteX515" fmla="*/ 1200066 w 2394738"/>
                <a:gd name="connsiteY515" fmla="*/ 185353 h 353052"/>
                <a:gd name="connsiteX516" fmla="*/ 1231440 w 2394738"/>
                <a:gd name="connsiteY516" fmla="*/ 219187 h 353052"/>
                <a:gd name="connsiteX517" fmla="*/ 1262814 w 2394738"/>
                <a:gd name="connsiteY517" fmla="*/ 185353 h 353052"/>
                <a:gd name="connsiteX518" fmla="*/ 1262814 w 2394738"/>
                <a:gd name="connsiteY518" fmla="*/ 167210 h 353052"/>
                <a:gd name="connsiteX519" fmla="*/ 1609402 w 2394738"/>
                <a:gd name="connsiteY519" fmla="*/ 237330 h 353052"/>
                <a:gd name="connsiteX520" fmla="*/ 1607441 w 2394738"/>
                <a:gd name="connsiteY520" fmla="*/ 239291 h 353052"/>
                <a:gd name="connsiteX521" fmla="*/ 1585871 w 2394738"/>
                <a:gd name="connsiteY521" fmla="*/ 239291 h 353052"/>
                <a:gd name="connsiteX522" fmla="*/ 1582439 w 2394738"/>
                <a:gd name="connsiteY522" fmla="*/ 235859 h 353052"/>
                <a:gd name="connsiteX523" fmla="*/ 1556948 w 2394738"/>
                <a:gd name="connsiteY523" fmla="*/ 192708 h 353052"/>
                <a:gd name="connsiteX524" fmla="*/ 1553026 w 2394738"/>
                <a:gd name="connsiteY524" fmla="*/ 192708 h 353052"/>
                <a:gd name="connsiteX525" fmla="*/ 1529986 w 2394738"/>
                <a:gd name="connsiteY525" fmla="*/ 192217 h 353052"/>
                <a:gd name="connsiteX526" fmla="*/ 1529986 w 2394738"/>
                <a:gd name="connsiteY526" fmla="*/ 235859 h 353052"/>
                <a:gd name="connsiteX527" fmla="*/ 1526554 w 2394738"/>
                <a:gd name="connsiteY527" fmla="*/ 239291 h 353052"/>
                <a:gd name="connsiteX528" fmla="*/ 1508416 w 2394738"/>
                <a:gd name="connsiteY528" fmla="*/ 239291 h 353052"/>
                <a:gd name="connsiteX529" fmla="*/ 1504984 w 2394738"/>
                <a:gd name="connsiteY529" fmla="*/ 235859 h 353052"/>
                <a:gd name="connsiteX530" fmla="*/ 1504984 w 2394738"/>
                <a:gd name="connsiteY530" fmla="*/ 119646 h 353052"/>
                <a:gd name="connsiteX531" fmla="*/ 1510867 w 2394738"/>
                <a:gd name="connsiteY531" fmla="*/ 114252 h 353052"/>
                <a:gd name="connsiteX532" fmla="*/ 1553026 w 2394738"/>
                <a:gd name="connsiteY532" fmla="*/ 111800 h 353052"/>
                <a:gd name="connsiteX533" fmla="*/ 1605480 w 2394738"/>
                <a:gd name="connsiteY533" fmla="*/ 152009 h 353052"/>
                <a:gd name="connsiteX534" fmla="*/ 1605480 w 2394738"/>
                <a:gd name="connsiteY534" fmla="*/ 153480 h 353052"/>
                <a:gd name="connsiteX535" fmla="*/ 1581459 w 2394738"/>
                <a:gd name="connsiteY535" fmla="*/ 188295 h 353052"/>
                <a:gd name="connsiteX536" fmla="*/ 1609402 w 2394738"/>
                <a:gd name="connsiteY536" fmla="*/ 235859 h 353052"/>
                <a:gd name="connsiteX537" fmla="*/ 1609402 w 2394738"/>
                <a:gd name="connsiteY537" fmla="*/ 237330 h 353052"/>
                <a:gd name="connsiteX538" fmla="*/ 1580969 w 2394738"/>
                <a:gd name="connsiteY538" fmla="*/ 152009 h 353052"/>
                <a:gd name="connsiteX539" fmla="*/ 1553026 w 2394738"/>
                <a:gd name="connsiteY539" fmla="*/ 132885 h 353052"/>
                <a:gd name="connsiteX540" fmla="*/ 1529986 w 2394738"/>
                <a:gd name="connsiteY540" fmla="*/ 133375 h 353052"/>
                <a:gd name="connsiteX541" fmla="*/ 1529986 w 2394738"/>
                <a:gd name="connsiteY541" fmla="*/ 171623 h 353052"/>
                <a:gd name="connsiteX542" fmla="*/ 1553026 w 2394738"/>
                <a:gd name="connsiteY542" fmla="*/ 172113 h 353052"/>
                <a:gd name="connsiteX543" fmla="*/ 1580969 w 2394738"/>
                <a:gd name="connsiteY543" fmla="*/ 152989 h 353052"/>
                <a:gd name="connsiteX544" fmla="*/ 1580969 w 2394738"/>
                <a:gd name="connsiteY544" fmla="*/ 152009 h 353052"/>
                <a:gd name="connsiteX545" fmla="*/ 1656953 w 2394738"/>
                <a:gd name="connsiteY545" fmla="*/ 184372 h 353052"/>
                <a:gd name="connsiteX546" fmla="*/ 1713819 w 2394738"/>
                <a:gd name="connsiteY546" fmla="*/ 184372 h 353052"/>
                <a:gd name="connsiteX547" fmla="*/ 1717251 w 2394738"/>
                <a:gd name="connsiteY547" fmla="*/ 180939 h 353052"/>
                <a:gd name="connsiteX548" fmla="*/ 1717251 w 2394738"/>
                <a:gd name="connsiteY548" fmla="*/ 168190 h 353052"/>
                <a:gd name="connsiteX549" fmla="*/ 1713819 w 2394738"/>
                <a:gd name="connsiteY549" fmla="*/ 164758 h 353052"/>
                <a:gd name="connsiteX550" fmla="*/ 1656953 w 2394738"/>
                <a:gd name="connsiteY550" fmla="*/ 164758 h 353052"/>
                <a:gd name="connsiteX551" fmla="*/ 1656953 w 2394738"/>
                <a:gd name="connsiteY551" fmla="*/ 148576 h 353052"/>
                <a:gd name="connsiteX552" fmla="*/ 1671170 w 2394738"/>
                <a:gd name="connsiteY552" fmla="*/ 133375 h 353052"/>
                <a:gd name="connsiteX553" fmla="*/ 1716270 w 2394738"/>
                <a:gd name="connsiteY553" fmla="*/ 133375 h 353052"/>
                <a:gd name="connsiteX554" fmla="*/ 1719702 w 2394738"/>
                <a:gd name="connsiteY554" fmla="*/ 129943 h 353052"/>
                <a:gd name="connsiteX555" fmla="*/ 1719702 w 2394738"/>
                <a:gd name="connsiteY555" fmla="*/ 118665 h 353052"/>
                <a:gd name="connsiteX556" fmla="*/ 1716270 w 2394738"/>
                <a:gd name="connsiteY556" fmla="*/ 114742 h 353052"/>
                <a:gd name="connsiteX557" fmla="*/ 1678033 w 2394738"/>
                <a:gd name="connsiteY557" fmla="*/ 112290 h 353052"/>
                <a:gd name="connsiteX558" fmla="*/ 1632933 w 2394738"/>
                <a:gd name="connsiteY558" fmla="*/ 148576 h 353052"/>
                <a:gd name="connsiteX559" fmla="*/ 1632933 w 2394738"/>
                <a:gd name="connsiteY559" fmla="*/ 204476 h 353052"/>
                <a:gd name="connsiteX560" fmla="*/ 1678033 w 2394738"/>
                <a:gd name="connsiteY560" fmla="*/ 240762 h 353052"/>
                <a:gd name="connsiteX561" fmla="*/ 1716270 w 2394738"/>
                <a:gd name="connsiteY561" fmla="*/ 238310 h 353052"/>
                <a:gd name="connsiteX562" fmla="*/ 1719702 w 2394738"/>
                <a:gd name="connsiteY562" fmla="*/ 234388 h 353052"/>
                <a:gd name="connsiteX563" fmla="*/ 1719702 w 2394738"/>
                <a:gd name="connsiteY563" fmla="*/ 223110 h 353052"/>
                <a:gd name="connsiteX564" fmla="*/ 1716270 w 2394738"/>
                <a:gd name="connsiteY564" fmla="*/ 219677 h 353052"/>
                <a:gd name="connsiteX565" fmla="*/ 1671170 w 2394738"/>
                <a:gd name="connsiteY565" fmla="*/ 219677 h 353052"/>
                <a:gd name="connsiteX566" fmla="*/ 1656953 w 2394738"/>
                <a:gd name="connsiteY566" fmla="*/ 204476 h 353052"/>
                <a:gd name="connsiteX567" fmla="*/ 1656953 w 2394738"/>
                <a:gd name="connsiteY567" fmla="*/ 184372 h 353052"/>
                <a:gd name="connsiteX568" fmla="*/ 1852062 w 2394738"/>
                <a:gd name="connsiteY568" fmla="*/ 190746 h 353052"/>
                <a:gd name="connsiteX569" fmla="*/ 1852062 w 2394738"/>
                <a:gd name="connsiteY569" fmla="*/ 116703 h 353052"/>
                <a:gd name="connsiteX570" fmla="*/ 1848631 w 2394738"/>
                <a:gd name="connsiteY570" fmla="*/ 113271 h 353052"/>
                <a:gd name="connsiteX571" fmla="*/ 1830982 w 2394738"/>
                <a:gd name="connsiteY571" fmla="*/ 113271 h 353052"/>
                <a:gd name="connsiteX572" fmla="*/ 1827551 w 2394738"/>
                <a:gd name="connsiteY572" fmla="*/ 116703 h 353052"/>
                <a:gd name="connsiteX573" fmla="*/ 1827551 w 2394738"/>
                <a:gd name="connsiteY573" fmla="*/ 190746 h 353052"/>
                <a:gd name="connsiteX574" fmla="*/ 1799118 w 2394738"/>
                <a:gd name="connsiteY574" fmla="*/ 220658 h 353052"/>
                <a:gd name="connsiteX575" fmla="*/ 1770685 w 2394738"/>
                <a:gd name="connsiteY575" fmla="*/ 190746 h 353052"/>
                <a:gd name="connsiteX576" fmla="*/ 1770685 w 2394738"/>
                <a:gd name="connsiteY576" fmla="*/ 116703 h 353052"/>
                <a:gd name="connsiteX577" fmla="*/ 1767253 w 2394738"/>
                <a:gd name="connsiteY577" fmla="*/ 113271 h 353052"/>
                <a:gd name="connsiteX578" fmla="*/ 1749606 w 2394738"/>
                <a:gd name="connsiteY578" fmla="*/ 113271 h 353052"/>
                <a:gd name="connsiteX579" fmla="*/ 1746174 w 2394738"/>
                <a:gd name="connsiteY579" fmla="*/ 116703 h 353052"/>
                <a:gd name="connsiteX580" fmla="*/ 1746174 w 2394738"/>
                <a:gd name="connsiteY580" fmla="*/ 190746 h 353052"/>
                <a:gd name="connsiteX581" fmla="*/ 1799118 w 2394738"/>
                <a:gd name="connsiteY581" fmla="*/ 240762 h 353052"/>
                <a:gd name="connsiteX582" fmla="*/ 1852062 w 2394738"/>
                <a:gd name="connsiteY582" fmla="*/ 190746 h 353052"/>
                <a:gd name="connsiteX583" fmla="*/ 1972167 w 2394738"/>
                <a:gd name="connsiteY583" fmla="*/ 130924 h 353052"/>
                <a:gd name="connsiteX584" fmla="*/ 1972167 w 2394738"/>
                <a:gd name="connsiteY584" fmla="*/ 116703 h 353052"/>
                <a:gd name="connsiteX585" fmla="*/ 1968735 w 2394738"/>
                <a:gd name="connsiteY585" fmla="*/ 113271 h 353052"/>
                <a:gd name="connsiteX586" fmla="*/ 1873142 w 2394738"/>
                <a:gd name="connsiteY586" fmla="*/ 113271 h 353052"/>
                <a:gd name="connsiteX587" fmla="*/ 1869710 w 2394738"/>
                <a:gd name="connsiteY587" fmla="*/ 116703 h 353052"/>
                <a:gd name="connsiteX588" fmla="*/ 1869710 w 2394738"/>
                <a:gd name="connsiteY588" fmla="*/ 130924 h 353052"/>
                <a:gd name="connsiteX589" fmla="*/ 1873142 w 2394738"/>
                <a:gd name="connsiteY589" fmla="*/ 133866 h 353052"/>
                <a:gd name="connsiteX590" fmla="*/ 1908438 w 2394738"/>
                <a:gd name="connsiteY590" fmla="*/ 133866 h 353052"/>
                <a:gd name="connsiteX591" fmla="*/ 1908438 w 2394738"/>
                <a:gd name="connsiteY591" fmla="*/ 235859 h 353052"/>
                <a:gd name="connsiteX592" fmla="*/ 1911869 w 2394738"/>
                <a:gd name="connsiteY592" fmla="*/ 239291 h 353052"/>
                <a:gd name="connsiteX593" fmla="*/ 1929517 w 2394738"/>
                <a:gd name="connsiteY593" fmla="*/ 239291 h 353052"/>
                <a:gd name="connsiteX594" fmla="*/ 1932949 w 2394738"/>
                <a:gd name="connsiteY594" fmla="*/ 235859 h 353052"/>
                <a:gd name="connsiteX595" fmla="*/ 1932949 w 2394738"/>
                <a:gd name="connsiteY595" fmla="*/ 133866 h 353052"/>
                <a:gd name="connsiteX596" fmla="*/ 1968245 w 2394738"/>
                <a:gd name="connsiteY596" fmla="*/ 133866 h 353052"/>
                <a:gd name="connsiteX597" fmla="*/ 1972167 w 2394738"/>
                <a:gd name="connsiteY597" fmla="*/ 130924 h 353052"/>
                <a:gd name="connsiteX598" fmla="*/ 2211886 w 2394738"/>
                <a:gd name="connsiteY598" fmla="*/ 237330 h 353052"/>
                <a:gd name="connsiteX599" fmla="*/ 2209925 w 2394738"/>
                <a:gd name="connsiteY599" fmla="*/ 239291 h 353052"/>
                <a:gd name="connsiteX600" fmla="*/ 2188355 w 2394738"/>
                <a:gd name="connsiteY600" fmla="*/ 239291 h 353052"/>
                <a:gd name="connsiteX601" fmla="*/ 2184923 w 2394738"/>
                <a:gd name="connsiteY601" fmla="*/ 235859 h 353052"/>
                <a:gd name="connsiteX602" fmla="*/ 2159432 w 2394738"/>
                <a:gd name="connsiteY602" fmla="*/ 192708 h 353052"/>
                <a:gd name="connsiteX603" fmla="*/ 2155510 w 2394738"/>
                <a:gd name="connsiteY603" fmla="*/ 192708 h 353052"/>
                <a:gd name="connsiteX604" fmla="*/ 2132470 w 2394738"/>
                <a:gd name="connsiteY604" fmla="*/ 192217 h 353052"/>
                <a:gd name="connsiteX605" fmla="*/ 2132470 w 2394738"/>
                <a:gd name="connsiteY605" fmla="*/ 235859 h 353052"/>
                <a:gd name="connsiteX606" fmla="*/ 2129038 w 2394738"/>
                <a:gd name="connsiteY606" fmla="*/ 239291 h 353052"/>
                <a:gd name="connsiteX607" fmla="*/ 2111390 w 2394738"/>
                <a:gd name="connsiteY607" fmla="*/ 239291 h 353052"/>
                <a:gd name="connsiteX608" fmla="*/ 2107958 w 2394738"/>
                <a:gd name="connsiteY608" fmla="*/ 235859 h 353052"/>
                <a:gd name="connsiteX609" fmla="*/ 2107958 w 2394738"/>
                <a:gd name="connsiteY609" fmla="*/ 119646 h 353052"/>
                <a:gd name="connsiteX610" fmla="*/ 2113841 w 2394738"/>
                <a:gd name="connsiteY610" fmla="*/ 114252 h 353052"/>
                <a:gd name="connsiteX611" fmla="*/ 2156000 w 2394738"/>
                <a:gd name="connsiteY611" fmla="*/ 111800 h 353052"/>
                <a:gd name="connsiteX612" fmla="*/ 2208454 w 2394738"/>
                <a:gd name="connsiteY612" fmla="*/ 152009 h 353052"/>
                <a:gd name="connsiteX613" fmla="*/ 2208454 w 2394738"/>
                <a:gd name="connsiteY613" fmla="*/ 153480 h 353052"/>
                <a:gd name="connsiteX614" fmla="*/ 2184433 w 2394738"/>
                <a:gd name="connsiteY614" fmla="*/ 188295 h 353052"/>
                <a:gd name="connsiteX615" fmla="*/ 2212376 w 2394738"/>
                <a:gd name="connsiteY615" fmla="*/ 235859 h 353052"/>
                <a:gd name="connsiteX616" fmla="*/ 2211886 w 2394738"/>
                <a:gd name="connsiteY616" fmla="*/ 237330 h 353052"/>
                <a:gd name="connsiteX617" fmla="*/ 2182962 w 2394738"/>
                <a:gd name="connsiteY617" fmla="*/ 152009 h 353052"/>
                <a:gd name="connsiteX618" fmla="*/ 2155020 w 2394738"/>
                <a:gd name="connsiteY618" fmla="*/ 132885 h 353052"/>
                <a:gd name="connsiteX619" fmla="*/ 2131979 w 2394738"/>
                <a:gd name="connsiteY619" fmla="*/ 133375 h 353052"/>
                <a:gd name="connsiteX620" fmla="*/ 2131979 w 2394738"/>
                <a:gd name="connsiteY620" fmla="*/ 171623 h 353052"/>
                <a:gd name="connsiteX621" fmla="*/ 2155020 w 2394738"/>
                <a:gd name="connsiteY621" fmla="*/ 172113 h 353052"/>
                <a:gd name="connsiteX622" fmla="*/ 2182962 w 2394738"/>
                <a:gd name="connsiteY622" fmla="*/ 152989 h 353052"/>
                <a:gd name="connsiteX623" fmla="*/ 2182962 w 2394738"/>
                <a:gd name="connsiteY623" fmla="*/ 152009 h 353052"/>
                <a:gd name="connsiteX624" fmla="*/ 2324147 w 2394738"/>
                <a:gd name="connsiteY624" fmla="*/ 203986 h 353052"/>
                <a:gd name="connsiteX625" fmla="*/ 2299636 w 2394738"/>
                <a:gd name="connsiteY625" fmla="*/ 172113 h 353052"/>
                <a:gd name="connsiteX626" fmla="*/ 2269732 w 2394738"/>
                <a:gd name="connsiteY626" fmla="*/ 160345 h 353052"/>
                <a:gd name="connsiteX627" fmla="*/ 2255025 w 2394738"/>
                <a:gd name="connsiteY627" fmla="*/ 146124 h 353052"/>
                <a:gd name="connsiteX628" fmla="*/ 2278066 w 2394738"/>
                <a:gd name="connsiteY628" fmla="*/ 133375 h 353052"/>
                <a:gd name="connsiteX629" fmla="*/ 2317284 w 2394738"/>
                <a:gd name="connsiteY629" fmla="*/ 136808 h 353052"/>
                <a:gd name="connsiteX630" fmla="*/ 2317774 w 2394738"/>
                <a:gd name="connsiteY630" fmla="*/ 136808 h 353052"/>
                <a:gd name="connsiteX631" fmla="*/ 2320715 w 2394738"/>
                <a:gd name="connsiteY631" fmla="*/ 133375 h 353052"/>
                <a:gd name="connsiteX632" fmla="*/ 2320715 w 2394738"/>
                <a:gd name="connsiteY632" fmla="*/ 120136 h 353052"/>
                <a:gd name="connsiteX633" fmla="*/ 2317774 w 2394738"/>
                <a:gd name="connsiteY633" fmla="*/ 116703 h 353052"/>
                <a:gd name="connsiteX634" fmla="*/ 2279536 w 2394738"/>
                <a:gd name="connsiteY634" fmla="*/ 111800 h 353052"/>
                <a:gd name="connsiteX635" fmla="*/ 2231005 w 2394738"/>
                <a:gd name="connsiteY635" fmla="*/ 145634 h 353052"/>
                <a:gd name="connsiteX636" fmla="*/ 2252084 w 2394738"/>
                <a:gd name="connsiteY636" fmla="*/ 176526 h 353052"/>
                <a:gd name="connsiteX637" fmla="*/ 2299145 w 2394738"/>
                <a:gd name="connsiteY637" fmla="*/ 203496 h 353052"/>
                <a:gd name="connsiteX638" fmla="*/ 2278556 w 2394738"/>
                <a:gd name="connsiteY638" fmla="*/ 219677 h 353052"/>
                <a:gd name="connsiteX639" fmla="*/ 2238358 w 2394738"/>
                <a:gd name="connsiteY639" fmla="*/ 216245 h 353052"/>
                <a:gd name="connsiteX640" fmla="*/ 2237867 w 2394738"/>
                <a:gd name="connsiteY640" fmla="*/ 216245 h 353052"/>
                <a:gd name="connsiteX641" fmla="*/ 2234436 w 2394738"/>
                <a:gd name="connsiteY641" fmla="*/ 219677 h 353052"/>
                <a:gd name="connsiteX642" fmla="*/ 2234436 w 2394738"/>
                <a:gd name="connsiteY642" fmla="*/ 232426 h 353052"/>
                <a:gd name="connsiteX643" fmla="*/ 2237867 w 2394738"/>
                <a:gd name="connsiteY643" fmla="*/ 235859 h 353052"/>
                <a:gd name="connsiteX644" fmla="*/ 2278066 w 2394738"/>
                <a:gd name="connsiteY644" fmla="*/ 240762 h 353052"/>
                <a:gd name="connsiteX645" fmla="*/ 2324147 w 2394738"/>
                <a:gd name="connsiteY645" fmla="*/ 203986 h 353052"/>
                <a:gd name="connsiteX646" fmla="*/ 2015306 w 2394738"/>
                <a:gd name="connsiteY646" fmla="*/ 184372 h 353052"/>
                <a:gd name="connsiteX647" fmla="*/ 2072172 w 2394738"/>
                <a:gd name="connsiteY647" fmla="*/ 184372 h 353052"/>
                <a:gd name="connsiteX648" fmla="*/ 2075604 w 2394738"/>
                <a:gd name="connsiteY648" fmla="*/ 180939 h 353052"/>
                <a:gd name="connsiteX649" fmla="*/ 2075604 w 2394738"/>
                <a:gd name="connsiteY649" fmla="*/ 168190 h 353052"/>
                <a:gd name="connsiteX650" fmla="*/ 2072172 w 2394738"/>
                <a:gd name="connsiteY650" fmla="*/ 164758 h 353052"/>
                <a:gd name="connsiteX651" fmla="*/ 2015306 w 2394738"/>
                <a:gd name="connsiteY651" fmla="*/ 164758 h 353052"/>
                <a:gd name="connsiteX652" fmla="*/ 2015306 w 2394738"/>
                <a:gd name="connsiteY652" fmla="*/ 148576 h 353052"/>
                <a:gd name="connsiteX653" fmla="*/ 2029523 w 2394738"/>
                <a:gd name="connsiteY653" fmla="*/ 133375 h 353052"/>
                <a:gd name="connsiteX654" fmla="*/ 2074623 w 2394738"/>
                <a:gd name="connsiteY654" fmla="*/ 133375 h 353052"/>
                <a:gd name="connsiteX655" fmla="*/ 2078055 w 2394738"/>
                <a:gd name="connsiteY655" fmla="*/ 129943 h 353052"/>
                <a:gd name="connsiteX656" fmla="*/ 2078055 w 2394738"/>
                <a:gd name="connsiteY656" fmla="*/ 118665 h 353052"/>
                <a:gd name="connsiteX657" fmla="*/ 2074623 w 2394738"/>
                <a:gd name="connsiteY657" fmla="*/ 114742 h 353052"/>
                <a:gd name="connsiteX658" fmla="*/ 2036386 w 2394738"/>
                <a:gd name="connsiteY658" fmla="*/ 112290 h 353052"/>
                <a:gd name="connsiteX659" fmla="*/ 1991285 w 2394738"/>
                <a:gd name="connsiteY659" fmla="*/ 148576 h 353052"/>
                <a:gd name="connsiteX660" fmla="*/ 1991285 w 2394738"/>
                <a:gd name="connsiteY660" fmla="*/ 204476 h 353052"/>
                <a:gd name="connsiteX661" fmla="*/ 2036386 w 2394738"/>
                <a:gd name="connsiteY661" fmla="*/ 240762 h 353052"/>
                <a:gd name="connsiteX662" fmla="*/ 2074623 w 2394738"/>
                <a:gd name="connsiteY662" fmla="*/ 238310 h 353052"/>
                <a:gd name="connsiteX663" fmla="*/ 2078055 w 2394738"/>
                <a:gd name="connsiteY663" fmla="*/ 234388 h 353052"/>
                <a:gd name="connsiteX664" fmla="*/ 2078055 w 2394738"/>
                <a:gd name="connsiteY664" fmla="*/ 223110 h 353052"/>
                <a:gd name="connsiteX665" fmla="*/ 2074623 w 2394738"/>
                <a:gd name="connsiteY665" fmla="*/ 219677 h 353052"/>
                <a:gd name="connsiteX666" fmla="*/ 2029523 w 2394738"/>
                <a:gd name="connsiteY666" fmla="*/ 219677 h 353052"/>
                <a:gd name="connsiteX667" fmla="*/ 2015306 w 2394738"/>
                <a:gd name="connsiteY667" fmla="*/ 204476 h 353052"/>
                <a:gd name="connsiteX668" fmla="*/ 2015306 w 2394738"/>
                <a:gd name="connsiteY668" fmla="*/ 184372 h 353052"/>
                <a:gd name="connsiteX669" fmla="*/ 2342775 w 2394738"/>
                <a:gd name="connsiteY669" fmla="*/ 137789 h 353052"/>
                <a:gd name="connsiteX670" fmla="*/ 2368757 w 2394738"/>
                <a:gd name="connsiteY670" fmla="*/ 163287 h 353052"/>
                <a:gd name="connsiteX671" fmla="*/ 2394739 w 2394738"/>
                <a:gd name="connsiteY671" fmla="*/ 137789 h 353052"/>
                <a:gd name="connsiteX672" fmla="*/ 2368757 w 2394738"/>
                <a:gd name="connsiteY672" fmla="*/ 112290 h 353052"/>
                <a:gd name="connsiteX673" fmla="*/ 2342775 w 2394738"/>
                <a:gd name="connsiteY673" fmla="*/ 137789 h 353052"/>
                <a:gd name="connsiteX674" fmla="*/ 2346697 w 2394738"/>
                <a:gd name="connsiteY674" fmla="*/ 137789 h 353052"/>
                <a:gd name="connsiteX675" fmla="*/ 2368757 w 2394738"/>
                <a:gd name="connsiteY675" fmla="*/ 115723 h 353052"/>
                <a:gd name="connsiteX676" fmla="*/ 2390817 w 2394738"/>
                <a:gd name="connsiteY676" fmla="*/ 137789 h 353052"/>
                <a:gd name="connsiteX677" fmla="*/ 2368757 w 2394738"/>
                <a:gd name="connsiteY677" fmla="*/ 160345 h 353052"/>
                <a:gd name="connsiteX678" fmla="*/ 2346697 w 2394738"/>
                <a:gd name="connsiteY678" fmla="*/ 137789 h 353052"/>
                <a:gd name="connsiteX679" fmla="*/ 2378562 w 2394738"/>
                <a:gd name="connsiteY679" fmla="*/ 131904 h 353052"/>
                <a:gd name="connsiteX680" fmla="*/ 2369738 w 2394738"/>
                <a:gd name="connsiteY680" fmla="*/ 124549 h 353052"/>
                <a:gd name="connsiteX681" fmla="*/ 2359933 w 2394738"/>
                <a:gd name="connsiteY681" fmla="*/ 124549 h 353052"/>
                <a:gd name="connsiteX682" fmla="*/ 2359933 w 2394738"/>
                <a:gd name="connsiteY682" fmla="*/ 150047 h 353052"/>
                <a:gd name="connsiteX683" fmla="*/ 2364835 w 2394738"/>
                <a:gd name="connsiteY683" fmla="*/ 150047 h 353052"/>
                <a:gd name="connsiteX684" fmla="*/ 2364835 w 2394738"/>
                <a:gd name="connsiteY684" fmla="*/ 140240 h 353052"/>
                <a:gd name="connsiteX685" fmla="*/ 2367777 w 2394738"/>
                <a:gd name="connsiteY685" fmla="*/ 140240 h 353052"/>
                <a:gd name="connsiteX686" fmla="*/ 2375130 w 2394738"/>
                <a:gd name="connsiteY686" fmla="*/ 150047 h 353052"/>
                <a:gd name="connsiteX687" fmla="*/ 2381013 w 2394738"/>
                <a:gd name="connsiteY687" fmla="*/ 150047 h 353052"/>
                <a:gd name="connsiteX688" fmla="*/ 2373169 w 2394738"/>
                <a:gd name="connsiteY688" fmla="*/ 139750 h 353052"/>
                <a:gd name="connsiteX689" fmla="*/ 2378562 w 2394738"/>
                <a:gd name="connsiteY689" fmla="*/ 131904 h 353052"/>
                <a:gd name="connsiteX690" fmla="*/ 2373659 w 2394738"/>
                <a:gd name="connsiteY690" fmla="*/ 132395 h 353052"/>
                <a:gd name="connsiteX691" fmla="*/ 2369247 w 2394738"/>
                <a:gd name="connsiteY691" fmla="*/ 136317 h 353052"/>
                <a:gd name="connsiteX692" fmla="*/ 2365325 w 2394738"/>
                <a:gd name="connsiteY692" fmla="*/ 136317 h 353052"/>
                <a:gd name="connsiteX693" fmla="*/ 2365325 w 2394738"/>
                <a:gd name="connsiteY693" fmla="*/ 128472 h 353052"/>
                <a:gd name="connsiteX694" fmla="*/ 2369738 w 2394738"/>
                <a:gd name="connsiteY694" fmla="*/ 128472 h 353052"/>
                <a:gd name="connsiteX695" fmla="*/ 2373659 w 2394738"/>
                <a:gd name="connsiteY695" fmla="*/ 132395 h 35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</a:cxnLst>
              <a:rect l="l" t="t" r="r" b="b"/>
              <a:pathLst>
                <a:path w="2394738" h="353052">
                  <a:moveTo>
                    <a:pt x="386296" y="176526"/>
                  </a:moveTo>
                  <a:cubicBezTo>
                    <a:pt x="386296" y="165248"/>
                    <a:pt x="376982" y="155932"/>
                    <a:pt x="365706" y="155932"/>
                  </a:cubicBezTo>
                  <a:cubicBezTo>
                    <a:pt x="354431" y="155932"/>
                    <a:pt x="345117" y="165248"/>
                    <a:pt x="345117" y="176526"/>
                  </a:cubicBezTo>
                  <a:cubicBezTo>
                    <a:pt x="345117" y="187804"/>
                    <a:pt x="354431" y="197121"/>
                    <a:pt x="365706" y="197121"/>
                  </a:cubicBezTo>
                  <a:cubicBezTo>
                    <a:pt x="376982" y="197121"/>
                    <a:pt x="386296" y="187804"/>
                    <a:pt x="386296" y="176526"/>
                  </a:cubicBezTo>
                  <a:close/>
                  <a:moveTo>
                    <a:pt x="374530" y="116213"/>
                  </a:moveTo>
                  <a:cubicBezTo>
                    <a:pt x="371589" y="106896"/>
                    <a:pt x="361294" y="101993"/>
                    <a:pt x="351980" y="104935"/>
                  </a:cubicBezTo>
                  <a:cubicBezTo>
                    <a:pt x="342666" y="107877"/>
                    <a:pt x="337764" y="118175"/>
                    <a:pt x="340705" y="127491"/>
                  </a:cubicBezTo>
                  <a:cubicBezTo>
                    <a:pt x="343646" y="136808"/>
                    <a:pt x="353941" y="141711"/>
                    <a:pt x="362765" y="138769"/>
                  </a:cubicBezTo>
                  <a:cubicBezTo>
                    <a:pt x="372569" y="135827"/>
                    <a:pt x="377472" y="125530"/>
                    <a:pt x="374530" y="116213"/>
                  </a:cubicBezTo>
                  <a:close/>
                  <a:moveTo>
                    <a:pt x="347568" y="70120"/>
                  </a:moveTo>
                  <a:cubicBezTo>
                    <a:pt x="342666" y="63255"/>
                    <a:pt x="333352" y="61784"/>
                    <a:pt x="326488" y="66197"/>
                  </a:cubicBezTo>
                  <a:cubicBezTo>
                    <a:pt x="319625" y="71101"/>
                    <a:pt x="318155" y="80418"/>
                    <a:pt x="322567" y="86792"/>
                  </a:cubicBezTo>
                  <a:cubicBezTo>
                    <a:pt x="327469" y="93657"/>
                    <a:pt x="336783" y="95618"/>
                    <a:pt x="343646" y="90715"/>
                  </a:cubicBezTo>
                  <a:cubicBezTo>
                    <a:pt x="351000" y="86302"/>
                    <a:pt x="352470" y="76985"/>
                    <a:pt x="347568" y="70120"/>
                  </a:cubicBezTo>
                  <a:close/>
                  <a:moveTo>
                    <a:pt x="310311" y="34815"/>
                  </a:moveTo>
                  <a:cubicBezTo>
                    <a:pt x="304919" y="30402"/>
                    <a:pt x="296585" y="30892"/>
                    <a:pt x="292173" y="36776"/>
                  </a:cubicBezTo>
                  <a:cubicBezTo>
                    <a:pt x="287761" y="42170"/>
                    <a:pt x="288251" y="50506"/>
                    <a:pt x="294134" y="54919"/>
                  </a:cubicBezTo>
                  <a:cubicBezTo>
                    <a:pt x="299526" y="59332"/>
                    <a:pt x="307860" y="58842"/>
                    <a:pt x="312272" y="52958"/>
                  </a:cubicBezTo>
                  <a:cubicBezTo>
                    <a:pt x="316684" y="47564"/>
                    <a:pt x="315704" y="39228"/>
                    <a:pt x="310311" y="34815"/>
                  </a:cubicBezTo>
                  <a:close/>
                  <a:moveTo>
                    <a:pt x="269132" y="13239"/>
                  </a:moveTo>
                  <a:cubicBezTo>
                    <a:pt x="263740" y="10788"/>
                    <a:pt x="257857" y="13239"/>
                    <a:pt x="255406" y="18143"/>
                  </a:cubicBezTo>
                  <a:cubicBezTo>
                    <a:pt x="252955" y="23537"/>
                    <a:pt x="255406" y="29421"/>
                    <a:pt x="260308" y="31873"/>
                  </a:cubicBezTo>
                  <a:cubicBezTo>
                    <a:pt x="265701" y="34325"/>
                    <a:pt x="272074" y="31873"/>
                    <a:pt x="274035" y="26969"/>
                  </a:cubicBezTo>
                  <a:cubicBezTo>
                    <a:pt x="276486" y="22066"/>
                    <a:pt x="274525" y="15691"/>
                    <a:pt x="269132" y="13239"/>
                  </a:cubicBezTo>
                  <a:close/>
                  <a:moveTo>
                    <a:pt x="229915" y="2942"/>
                  </a:moveTo>
                  <a:cubicBezTo>
                    <a:pt x="225012" y="1961"/>
                    <a:pt x="220110" y="4904"/>
                    <a:pt x="219130" y="9807"/>
                  </a:cubicBezTo>
                  <a:cubicBezTo>
                    <a:pt x="218149" y="14711"/>
                    <a:pt x="221091" y="19614"/>
                    <a:pt x="225993" y="20595"/>
                  </a:cubicBezTo>
                  <a:cubicBezTo>
                    <a:pt x="230895" y="21575"/>
                    <a:pt x="235797" y="18633"/>
                    <a:pt x="236778" y="13730"/>
                  </a:cubicBezTo>
                  <a:cubicBezTo>
                    <a:pt x="237758" y="8826"/>
                    <a:pt x="234817" y="3923"/>
                    <a:pt x="229915" y="2942"/>
                  </a:cubicBezTo>
                  <a:close/>
                  <a:moveTo>
                    <a:pt x="193148" y="0"/>
                  </a:moveTo>
                  <a:cubicBezTo>
                    <a:pt x="188736" y="0"/>
                    <a:pt x="185304" y="3432"/>
                    <a:pt x="185304" y="7846"/>
                  </a:cubicBezTo>
                  <a:cubicBezTo>
                    <a:pt x="185304" y="12259"/>
                    <a:pt x="188736" y="15691"/>
                    <a:pt x="193148" y="15691"/>
                  </a:cubicBezTo>
                  <a:cubicBezTo>
                    <a:pt x="197560" y="15691"/>
                    <a:pt x="200991" y="12259"/>
                    <a:pt x="200991" y="7846"/>
                  </a:cubicBezTo>
                  <a:cubicBezTo>
                    <a:pt x="200991" y="3432"/>
                    <a:pt x="197560" y="0"/>
                    <a:pt x="193148" y="0"/>
                  </a:cubicBezTo>
                  <a:close/>
                  <a:moveTo>
                    <a:pt x="41179" y="176526"/>
                  </a:moveTo>
                  <a:cubicBezTo>
                    <a:pt x="41179" y="165248"/>
                    <a:pt x="31864" y="155932"/>
                    <a:pt x="20589" y="155932"/>
                  </a:cubicBezTo>
                  <a:cubicBezTo>
                    <a:pt x="9314" y="155932"/>
                    <a:pt x="0" y="165248"/>
                    <a:pt x="0" y="176526"/>
                  </a:cubicBezTo>
                  <a:cubicBezTo>
                    <a:pt x="0" y="187804"/>
                    <a:pt x="9314" y="197121"/>
                    <a:pt x="20589" y="197121"/>
                  </a:cubicBezTo>
                  <a:cubicBezTo>
                    <a:pt x="31864" y="197121"/>
                    <a:pt x="41179" y="187804"/>
                    <a:pt x="41179" y="176526"/>
                  </a:cubicBezTo>
                  <a:close/>
                  <a:moveTo>
                    <a:pt x="45591" y="225561"/>
                  </a:moveTo>
                  <a:cubicBezTo>
                    <a:pt x="42649" y="216245"/>
                    <a:pt x="32355" y="211341"/>
                    <a:pt x="23531" y="214283"/>
                  </a:cubicBezTo>
                  <a:cubicBezTo>
                    <a:pt x="14217" y="217225"/>
                    <a:pt x="9314" y="227523"/>
                    <a:pt x="12256" y="236349"/>
                  </a:cubicBezTo>
                  <a:cubicBezTo>
                    <a:pt x="15197" y="245666"/>
                    <a:pt x="25492" y="250569"/>
                    <a:pt x="34806" y="247627"/>
                  </a:cubicBezTo>
                  <a:cubicBezTo>
                    <a:pt x="43630" y="244685"/>
                    <a:pt x="48532" y="234878"/>
                    <a:pt x="45591" y="225561"/>
                  </a:cubicBezTo>
                  <a:close/>
                  <a:moveTo>
                    <a:pt x="63729" y="265770"/>
                  </a:moveTo>
                  <a:cubicBezTo>
                    <a:pt x="58827" y="258905"/>
                    <a:pt x="49513" y="257434"/>
                    <a:pt x="42649" y="261847"/>
                  </a:cubicBezTo>
                  <a:cubicBezTo>
                    <a:pt x="35786" y="266260"/>
                    <a:pt x="34316" y="276067"/>
                    <a:pt x="38728" y="282932"/>
                  </a:cubicBezTo>
                  <a:cubicBezTo>
                    <a:pt x="43630" y="289797"/>
                    <a:pt x="52944" y="291268"/>
                    <a:pt x="59807" y="286855"/>
                  </a:cubicBezTo>
                  <a:cubicBezTo>
                    <a:pt x="66670" y="281952"/>
                    <a:pt x="68631" y="272635"/>
                    <a:pt x="63729" y="265770"/>
                  </a:cubicBezTo>
                  <a:close/>
                  <a:moveTo>
                    <a:pt x="93142" y="298624"/>
                  </a:moveTo>
                  <a:cubicBezTo>
                    <a:pt x="87750" y="294210"/>
                    <a:pt x="79416" y="294701"/>
                    <a:pt x="75004" y="300095"/>
                  </a:cubicBezTo>
                  <a:cubicBezTo>
                    <a:pt x="70592" y="305488"/>
                    <a:pt x="71082" y="313824"/>
                    <a:pt x="76965" y="318238"/>
                  </a:cubicBezTo>
                  <a:cubicBezTo>
                    <a:pt x="82358" y="323141"/>
                    <a:pt x="90691" y="322160"/>
                    <a:pt x="95103" y="316767"/>
                  </a:cubicBezTo>
                  <a:cubicBezTo>
                    <a:pt x="99025" y="311373"/>
                    <a:pt x="98535" y="303037"/>
                    <a:pt x="93142" y="298624"/>
                  </a:cubicBezTo>
                  <a:close/>
                  <a:moveTo>
                    <a:pt x="126478" y="320689"/>
                  </a:moveTo>
                  <a:cubicBezTo>
                    <a:pt x="121085" y="318238"/>
                    <a:pt x="115202" y="320689"/>
                    <a:pt x="112751" y="325593"/>
                  </a:cubicBezTo>
                  <a:cubicBezTo>
                    <a:pt x="110300" y="330987"/>
                    <a:pt x="112751" y="336871"/>
                    <a:pt x="117653" y="339323"/>
                  </a:cubicBezTo>
                  <a:cubicBezTo>
                    <a:pt x="123046" y="341774"/>
                    <a:pt x="128929" y="339323"/>
                    <a:pt x="131380" y="334419"/>
                  </a:cubicBezTo>
                  <a:cubicBezTo>
                    <a:pt x="133831" y="329516"/>
                    <a:pt x="131870" y="323141"/>
                    <a:pt x="126478" y="320689"/>
                  </a:cubicBezTo>
                  <a:close/>
                  <a:moveTo>
                    <a:pt x="160793" y="332458"/>
                  </a:moveTo>
                  <a:cubicBezTo>
                    <a:pt x="155891" y="331477"/>
                    <a:pt x="150989" y="334419"/>
                    <a:pt x="150008" y="339323"/>
                  </a:cubicBezTo>
                  <a:cubicBezTo>
                    <a:pt x="149028" y="344226"/>
                    <a:pt x="151969" y="349130"/>
                    <a:pt x="156871" y="350110"/>
                  </a:cubicBezTo>
                  <a:cubicBezTo>
                    <a:pt x="161774" y="351091"/>
                    <a:pt x="166676" y="348149"/>
                    <a:pt x="167656" y="343245"/>
                  </a:cubicBezTo>
                  <a:cubicBezTo>
                    <a:pt x="168637" y="338342"/>
                    <a:pt x="165695" y="333438"/>
                    <a:pt x="160793" y="332458"/>
                  </a:cubicBezTo>
                  <a:close/>
                  <a:moveTo>
                    <a:pt x="193638" y="337361"/>
                  </a:moveTo>
                  <a:cubicBezTo>
                    <a:pt x="189226" y="337361"/>
                    <a:pt x="185795" y="340794"/>
                    <a:pt x="185795" y="345207"/>
                  </a:cubicBezTo>
                  <a:cubicBezTo>
                    <a:pt x="185795" y="349620"/>
                    <a:pt x="189226" y="353052"/>
                    <a:pt x="193638" y="353052"/>
                  </a:cubicBezTo>
                  <a:cubicBezTo>
                    <a:pt x="198050" y="353052"/>
                    <a:pt x="201482" y="349620"/>
                    <a:pt x="201482" y="345207"/>
                  </a:cubicBezTo>
                  <a:cubicBezTo>
                    <a:pt x="200991" y="341284"/>
                    <a:pt x="197560" y="337361"/>
                    <a:pt x="193638" y="337361"/>
                  </a:cubicBezTo>
                  <a:close/>
                  <a:moveTo>
                    <a:pt x="23531" y="138769"/>
                  </a:moveTo>
                  <a:cubicBezTo>
                    <a:pt x="32845" y="141711"/>
                    <a:pt x="42649" y="136808"/>
                    <a:pt x="45591" y="127491"/>
                  </a:cubicBezTo>
                  <a:cubicBezTo>
                    <a:pt x="48532" y="118175"/>
                    <a:pt x="43630" y="108367"/>
                    <a:pt x="34316" y="105425"/>
                  </a:cubicBezTo>
                  <a:cubicBezTo>
                    <a:pt x="25001" y="102483"/>
                    <a:pt x="15197" y="107387"/>
                    <a:pt x="12256" y="116703"/>
                  </a:cubicBezTo>
                  <a:cubicBezTo>
                    <a:pt x="9314" y="125530"/>
                    <a:pt x="14217" y="135827"/>
                    <a:pt x="23531" y="138769"/>
                  </a:cubicBezTo>
                  <a:close/>
                  <a:moveTo>
                    <a:pt x="42649" y="91205"/>
                  </a:moveTo>
                  <a:cubicBezTo>
                    <a:pt x="49513" y="96109"/>
                    <a:pt x="58827" y="94147"/>
                    <a:pt x="63729" y="87282"/>
                  </a:cubicBezTo>
                  <a:cubicBezTo>
                    <a:pt x="68141" y="80418"/>
                    <a:pt x="66670" y="71101"/>
                    <a:pt x="59807" y="66197"/>
                  </a:cubicBezTo>
                  <a:cubicBezTo>
                    <a:pt x="52944" y="61294"/>
                    <a:pt x="43630" y="63255"/>
                    <a:pt x="38728" y="70120"/>
                  </a:cubicBezTo>
                  <a:cubicBezTo>
                    <a:pt x="34316" y="76985"/>
                    <a:pt x="35786" y="86302"/>
                    <a:pt x="42649" y="91205"/>
                  </a:cubicBezTo>
                  <a:close/>
                  <a:moveTo>
                    <a:pt x="74514" y="52958"/>
                  </a:moveTo>
                  <a:cubicBezTo>
                    <a:pt x="78926" y="58352"/>
                    <a:pt x="87260" y="59332"/>
                    <a:pt x="92652" y="54429"/>
                  </a:cubicBezTo>
                  <a:cubicBezTo>
                    <a:pt x="98045" y="50016"/>
                    <a:pt x="99025" y="41680"/>
                    <a:pt x="94613" y="36286"/>
                  </a:cubicBezTo>
                  <a:cubicBezTo>
                    <a:pt x="90201" y="30892"/>
                    <a:pt x="81867" y="29911"/>
                    <a:pt x="76475" y="34325"/>
                  </a:cubicBezTo>
                  <a:cubicBezTo>
                    <a:pt x="71082" y="39228"/>
                    <a:pt x="70102" y="47564"/>
                    <a:pt x="74514" y="52958"/>
                  </a:cubicBezTo>
                  <a:close/>
                  <a:moveTo>
                    <a:pt x="112751" y="27460"/>
                  </a:moveTo>
                  <a:cubicBezTo>
                    <a:pt x="115202" y="32853"/>
                    <a:pt x="121575" y="34815"/>
                    <a:pt x="126968" y="32363"/>
                  </a:cubicBezTo>
                  <a:cubicBezTo>
                    <a:pt x="132360" y="29911"/>
                    <a:pt x="134321" y="23537"/>
                    <a:pt x="131870" y="18633"/>
                  </a:cubicBezTo>
                  <a:cubicBezTo>
                    <a:pt x="129419" y="13239"/>
                    <a:pt x="123046" y="11278"/>
                    <a:pt x="118144" y="13730"/>
                  </a:cubicBezTo>
                  <a:cubicBezTo>
                    <a:pt x="112261" y="16182"/>
                    <a:pt x="110300" y="22066"/>
                    <a:pt x="112751" y="27460"/>
                  </a:cubicBezTo>
                  <a:close/>
                  <a:moveTo>
                    <a:pt x="150008" y="13239"/>
                  </a:moveTo>
                  <a:cubicBezTo>
                    <a:pt x="150989" y="18143"/>
                    <a:pt x="155891" y="21085"/>
                    <a:pt x="160793" y="20104"/>
                  </a:cubicBezTo>
                  <a:cubicBezTo>
                    <a:pt x="165695" y="19124"/>
                    <a:pt x="168637" y="14220"/>
                    <a:pt x="167656" y="9317"/>
                  </a:cubicBezTo>
                  <a:cubicBezTo>
                    <a:pt x="166676" y="4413"/>
                    <a:pt x="161774" y="1471"/>
                    <a:pt x="156871" y="2452"/>
                  </a:cubicBezTo>
                  <a:cubicBezTo>
                    <a:pt x="151969" y="3923"/>
                    <a:pt x="149028" y="8826"/>
                    <a:pt x="150008" y="13239"/>
                  </a:cubicBezTo>
                  <a:close/>
                  <a:moveTo>
                    <a:pt x="352470" y="248117"/>
                  </a:moveTo>
                  <a:cubicBezTo>
                    <a:pt x="361785" y="251060"/>
                    <a:pt x="371589" y="246156"/>
                    <a:pt x="375021" y="236839"/>
                  </a:cubicBezTo>
                  <a:cubicBezTo>
                    <a:pt x="377962" y="227523"/>
                    <a:pt x="373060" y="217716"/>
                    <a:pt x="363745" y="214774"/>
                  </a:cubicBezTo>
                  <a:cubicBezTo>
                    <a:pt x="354431" y="211831"/>
                    <a:pt x="344627" y="216735"/>
                    <a:pt x="341685" y="226052"/>
                  </a:cubicBezTo>
                  <a:cubicBezTo>
                    <a:pt x="338254" y="234878"/>
                    <a:pt x="343156" y="244685"/>
                    <a:pt x="352470" y="248117"/>
                  </a:cubicBezTo>
                  <a:close/>
                  <a:moveTo>
                    <a:pt x="326979" y="286855"/>
                  </a:moveTo>
                  <a:cubicBezTo>
                    <a:pt x="333842" y="291759"/>
                    <a:pt x="343156" y="289797"/>
                    <a:pt x="348058" y="282932"/>
                  </a:cubicBezTo>
                  <a:cubicBezTo>
                    <a:pt x="352960" y="276067"/>
                    <a:pt x="351000" y="266751"/>
                    <a:pt x="344137" y="261847"/>
                  </a:cubicBezTo>
                  <a:cubicBezTo>
                    <a:pt x="337273" y="256944"/>
                    <a:pt x="327959" y="258905"/>
                    <a:pt x="323057" y="265770"/>
                  </a:cubicBezTo>
                  <a:cubicBezTo>
                    <a:pt x="318645" y="272635"/>
                    <a:pt x="320116" y="281952"/>
                    <a:pt x="326979" y="286855"/>
                  </a:cubicBezTo>
                  <a:close/>
                  <a:moveTo>
                    <a:pt x="292173" y="316767"/>
                  </a:moveTo>
                  <a:cubicBezTo>
                    <a:pt x="296585" y="322160"/>
                    <a:pt x="304919" y="323141"/>
                    <a:pt x="310311" y="318238"/>
                  </a:cubicBezTo>
                  <a:cubicBezTo>
                    <a:pt x="315704" y="313824"/>
                    <a:pt x="316684" y="305488"/>
                    <a:pt x="311782" y="300095"/>
                  </a:cubicBezTo>
                  <a:cubicBezTo>
                    <a:pt x="307370" y="294701"/>
                    <a:pt x="299036" y="293720"/>
                    <a:pt x="293644" y="298624"/>
                  </a:cubicBezTo>
                  <a:cubicBezTo>
                    <a:pt x="288251" y="303037"/>
                    <a:pt x="287761" y="310882"/>
                    <a:pt x="292173" y="316767"/>
                  </a:cubicBezTo>
                  <a:close/>
                  <a:moveTo>
                    <a:pt x="254916" y="334419"/>
                  </a:moveTo>
                  <a:cubicBezTo>
                    <a:pt x="257367" y="339813"/>
                    <a:pt x="263740" y="341774"/>
                    <a:pt x="268642" y="339813"/>
                  </a:cubicBezTo>
                  <a:cubicBezTo>
                    <a:pt x="274035" y="337361"/>
                    <a:pt x="275996" y="330987"/>
                    <a:pt x="273544" y="325593"/>
                  </a:cubicBezTo>
                  <a:cubicBezTo>
                    <a:pt x="271093" y="320199"/>
                    <a:pt x="264720" y="318238"/>
                    <a:pt x="259818" y="320689"/>
                  </a:cubicBezTo>
                  <a:cubicBezTo>
                    <a:pt x="254916" y="323141"/>
                    <a:pt x="252955" y="329516"/>
                    <a:pt x="254916" y="334419"/>
                  </a:cubicBezTo>
                  <a:close/>
                  <a:moveTo>
                    <a:pt x="219130" y="343245"/>
                  </a:moveTo>
                  <a:cubicBezTo>
                    <a:pt x="220110" y="348149"/>
                    <a:pt x="225012" y="351581"/>
                    <a:pt x="229915" y="350110"/>
                  </a:cubicBezTo>
                  <a:cubicBezTo>
                    <a:pt x="234817" y="349130"/>
                    <a:pt x="237758" y="344226"/>
                    <a:pt x="236778" y="339323"/>
                  </a:cubicBezTo>
                  <a:cubicBezTo>
                    <a:pt x="235797" y="334419"/>
                    <a:pt x="230895" y="331477"/>
                    <a:pt x="225993" y="332458"/>
                  </a:cubicBezTo>
                  <a:cubicBezTo>
                    <a:pt x="221091" y="333438"/>
                    <a:pt x="218149" y="338342"/>
                    <a:pt x="219130" y="343245"/>
                  </a:cubicBezTo>
                  <a:close/>
                  <a:moveTo>
                    <a:pt x="322567" y="105916"/>
                  </a:moveTo>
                  <a:cubicBezTo>
                    <a:pt x="318645" y="98560"/>
                    <a:pt x="308840" y="95618"/>
                    <a:pt x="301487" y="99541"/>
                  </a:cubicBezTo>
                  <a:cubicBezTo>
                    <a:pt x="294134" y="103954"/>
                    <a:pt x="291193" y="113271"/>
                    <a:pt x="295114" y="120626"/>
                  </a:cubicBezTo>
                  <a:cubicBezTo>
                    <a:pt x="299036" y="127982"/>
                    <a:pt x="308840" y="130924"/>
                    <a:pt x="316194" y="127001"/>
                  </a:cubicBezTo>
                  <a:cubicBezTo>
                    <a:pt x="324037" y="123078"/>
                    <a:pt x="326979" y="113761"/>
                    <a:pt x="322567" y="105916"/>
                  </a:cubicBezTo>
                  <a:close/>
                  <a:moveTo>
                    <a:pt x="293644" y="69139"/>
                  </a:moveTo>
                  <a:cubicBezTo>
                    <a:pt x="287761" y="63746"/>
                    <a:pt x="278447" y="63746"/>
                    <a:pt x="273054" y="69630"/>
                  </a:cubicBezTo>
                  <a:cubicBezTo>
                    <a:pt x="267662" y="75514"/>
                    <a:pt x="268152" y="84831"/>
                    <a:pt x="273544" y="90225"/>
                  </a:cubicBezTo>
                  <a:cubicBezTo>
                    <a:pt x="279427" y="95618"/>
                    <a:pt x="288741" y="95128"/>
                    <a:pt x="294134" y="89734"/>
                  </a:cubicBezTo>
                  <a:cubicBezTo>
                    <a:pt x="299526" y="83850"/>
                    <a:pt x="299526" y="74533"/>
                    <a:pt x="293644" y="69139"/>
                  </a:cubicBezTo>
                  <a:close/>
                  <a:moveTo>
                    <a:pt x="257367" y="47564"/>
                  </a:moveTo>
                  <a:cubicBezTo>
                    <a:pt x="251484" y="44622"/>
                    <a:pt x="244131" y="47074"/>
                    <a:pt x="241190" y="53448"/>
                  </a:cubicBezTo>
                  <a:cubicBezTo>
                    <a:pt x="238248" y="59332"/>
                    <a:pt x="240699" y="66688"/>
                    <a:pt x="246582" y="69630"/>
                  </a:cubicBezTo>
                  <a:cubicBezTo>
                    <a:pt x="252465" y="72572"/>
                    <a:pt x="260308" y="70120"/>
                    <a:pt x="263250" y="64236"/>
                  </a:cubicBezTo>
                  <a:cubicBezTo>
                    <a:pt x="265701" y="57861"/>
                    <a:pt x="263250" y="50506"/>
                    <a:pt x="257367" y="47564"/>
                  </a:cubicBezTo>
                  <a:close/>
                  <a:moveTo>
                    <a:pt x="220110" y="38247"/>
                  </a:moveTo>
                  <a:cubicBezTo>
                    <a:pt x="214227" y="37267"/>
                    <a:pt x="208835" y="40699"/>
                    <a:pt x="207855" y="46583"/>
                  </a:cubicBezTo>
                  <a:cubicBezTo>
                    <a:pt x="206874" y="51977"/>
                    <a:pt x="210306" y="57861"/>
                    <a:pt x="216188" y="58842"/>
                  </a:cubicBezTo>
                  <a:cubicBezTo>
                    <a:pt x="222071" y="59823"/>
                    <a:pt x="227464" y="56390"/>
                    <a:pt x="228444" y="50506"/>
                  </a:cubicBezTo>
                  <a:cubicBezTo>
                    <a:pt x="229424" y="44622"/>
                    <a:pt x="225503" y="39228"/>
                    <a:pt x="220110" y="38247"/>
                  </a:cubicBezTo>
                  <a:close/>
                  <a:moveTo>
                    <a:pt x="184324" y="39718"/>
                  </a:moveTo>
                  <a:cubicBezTo>
                    <a:pt x="179912" y="40209"/>
                    <a:pt x="176480" y="43641"/>
                    <a:pt x="176970" y="48054"/>
                  </a:cubicBezTo>
                  <a:cubicBezTo>
                    <a:pt x="177461" y="52468"/>
                    <a:pt x="180892" y="55900"/>
                    <a:pt x="185304" y="55410"/>
                  </a:cubicBezTo>
                  <a:cubicBezTo>
                    <a:pt x="189716" y="54919"/>
                    <a:pt x="193148" y="51487"/>
                    <a:pt x="192658" y="47074"/>
                  </a:cubicBezTo>
                  <a:cubicBezTo>
                    <a:pt x="192658" y="42661"/>
                    <a:pt x="189226" y="39228"/>
                    <a:pt x="184324" y="39718"/>
                  </a:cubicBezTo>
                  <a:close/>
                  <a:moveTo>
                    <a:pt x="154420" y="46583"/>
                  </a:moveTo>
                  <a:cubicBezTo>
                    <a:pt x="150989" y="47564"/>
                    <a:pt x="149028" y="51487"/>
                    <a:pt x="150008" y="55410"/>
                  </a:cubicBezTo>
                  <a:cubicBezTo>
                    <a:pt x="150989" y="58842"/>
                    <a:pt x="154910" y="61294"/>
                    <a:pt x="158342" y="59823"/>
                  </a:cubicBezTo>
                  <a:cubicBezTo>
                    <a:pt x="162264" y="58842"/>
                    <a:pt x="164225" y="54919"/>
                    <a:pt x="162754" y="50996"/>
                  </a:cubicBezTo>
                  <a:cubicBezTo>
                    <a:pt x="161774" y="47564"/>
                    <a:pt x="157852" y="45603"/>
                    <a:pt x="154420" y="46583"/>
                  </a:cubicBezTo>
                  <a:close/>
                  <a:moveTo>
                    <a:pt x="128929" y="58352"/>
                  </a:moveTo>
                  <a:cubicBezTo>
                    <a:pt x="125987" y="59823"/>
                    <a:pt x="125007" y="63746"/>
                    <a:pt x="126478" y="66197"/>
                  </a:cubicBezTo>
                  <a:cubicBezTo>
                    <a:pt x="127948" y="69139"/>
                    <a:pt x="131870" y="70120"/>
                    <a:pt x="134321" y="68649"/>
                  </a:cubicBezTo>
                  <a:cubicBezTo>
                    <a:pt x="137262" y="67178"/>
                    <a:pt x="138243" y="63255"/>
                    <a:pt x="136772" y="60803"/>
                  </a:cubicBezTo>
                  <a:cubicBezTo>
                    <a:pt x="135302" y="57861"/>
                    <a:pt x="131870" y="56390"/>
                    <a:pt x="128929" y="58352"/>
                  </a:cubicBezTo>
                  <a:close/>
                  <a:moveTo>
                    <a:pt x="91181" y="231936"/>
                  </a:moveTo>
                  <a:cubicBezTo>
                    <a:pt x="86770" y="224581"/>
                    <a:pt x="77455" y="221639"/>
                    <a:pt x="70102" y="225561"/>
                  </a:cubicBezTo>
                  <a:cubicBezTo>
                    <a:pt x="62749" y="229484"/>
                    <a:pt x="59807" y="239291"/>
                    <a:pt x="63729" y="246646"/>
                  </a:cubicBezTo>
                  <a:cubicBezTo>
                    <a:pt x="67651" y="254002"/>
                    <a:pt x="77455" y="256944"/>
                    <a:pt x="84809" y="253021"/>
                  </a:cubicBezTo>
                  <a:cubicBezTo>
                    <a:pt x="92652" y="249098"/>
                    <a:pt x="95593" y="239781"/>
                    <a:pt x="91181" y="231936"/>
                  </a:cubicBezTo>
                  <a:close/>
                  <a:moveTo>
                    <a:pt x="112751" y="262828"/>
                  </a:moveTo>
                  <a:cubicBezTo>
                    <a:pt x="106869" y="257434"/>
                    <a:pt x="97554" y="257924"/>
                    <a:pt x="92162" y="263318"/>
                  </a:cubicBezTo>
                  <a:cubicBezTo>
                    <a:pt x="86770" y="269203"/>
                    <a:pt x="87260" y="278519"/>
                    <a:pt x="92652" y="283913"/>
                  </a:cubicBezTo>
                  <a:cubicBezTo>
                    <a:pt x="98535" y="289307"/>
                    <a:pt x="107849" y="289307"/>
                    <a:pt x="113242" y="283423"/>
                  </a:cubicBezTo>
                  <a:cubicBezTo>
                    <a:pt x="119124" y="277048"/>
                    <a:pt x="118634" y="268222"/>
                    <a:pt x="112751" y="262828"/>
                  </a:cubicBezTo>
                  <a:close/>
                  <a:moveTo>
                    <a:pt x="139223" y="282932"/>
                  </a:moveTo>
                  <a:cubicBezTo>
                    <a:pt x="133341" y="279990"/>
                    <a:pt x="125987" y="282442"/>
                    <a:pt x="122556" y="288326"/>
                  </a:cubicBezTo>
                  <a:cubicBezTo>
                    <a:pt x="119615" y="294210"/>
                    <a:pt x="122066" y="301566"/>
                    <a:pt x="127948" y="304998"/>
                  </a:cubicBezTo>
                  <a:cubicBezTo>
                    <a:pt x="133831" y="307940"/>
                    <a:pt x="141184" y="305488"/>
                    <a:pt x="144616" y="299604"/>
                  </a:cubicBezTo>
                  <a:cubicBezTo>
                    <a:pt x="148047" y="293720"/>
                    <a:pt x="145596" y="286365"/>
                    <a:pt x="139223" y="282932"/>
                  </a:cubicBezTo>
                  <a:close/>
                  <a:moveTo>
                    <a:pt x="170598" y="294701"/>
                  </a:moveTo>
                  <a:cubicBezTo>
                    <a:pt x="164715" y="293720"/>
                    <a:pt x="159322" y="297153"/>
                    <a:pt x="158342" y="303037"/>
                  </a:cubicBezTo>
                  <a:cubicBezTo>
                    <a:pt x="157362" y="308921"/>
                    <a:pt x="160793" y="314315"/>
                    <a:pt x="166676" y="315295"/>
                  </a:cubicBezTo>
                  <a:cubicBezTo>
                    <a:pt x="172559" y="316276"/>
                    <a:pt x="177951" y="312844"/>
                    <a:pt x="178931" y="306960"/>
                  </a:cubicBezTo>
                  <a:cubicBezTo>
                    <a:pt x="179912" y="301075"/>
                    <a:pt x="175990" y="295681"/>
                    <a:pt x="170598" y="294701"/>
                  </a:cubicBezTo>
                  <a:close/>
                  <a:moveTo>
                    <a:pt x="200991" y="297643"/>
                  </a:moveTo>
                  <a:cubicBezTo>
                    <a:pt x="196579" y="297643"/>
                    <a:pt x="193148" y="301566"/>
                    <a:pt x="193638" y="305979"/>
                  </a:cubicBezTo>
                  <a:cubicBezTo>
                    <a:pt x="194128" y="310392"/>
                    <a:pt x="197560" y="313824"/>
                    <a:pt x="201972" y="313334"/>
                  </a:cubicBezTo>
                  <a:cubicBezTo>
                    <a:pt x="206384" y="312844"/>
                    <a:pt x="209815" y="309411"/>
                    <a:pt x="209325" y="304998"/>
                  </a:cubicBezTo>
                  <a:cubicBezTo>
                    <a:pt x="209325" y="300585"/>
                    <a:pt x="205404" y="297153"/>
                    <a:pt x="200991" y="297643"/>
                  </a:cubicBezTo>
                  <a:close/>
                  <a:moveTo>
                    <a:pt x="228444" y="293230"/>
                  </a:moveTo>
                  <a:cubicBezTo>
                    <a:pt x="225012" y="294210"/>
                    <a:pt x="222561" y="298133"/>
                    <a:pt x="224032" y="301566"/>
                  </a:cubicBezTo>
                  <a:cubicBezTo>
                    <a:pt x="225012" y="305488"/>
                    <a:pt x="228934" y="307450"/>
                    <a:pt x="232856" y="306469"/>
                  </a:cubicBezTo>
                  <a:cubicBezTo>
                    <a:pt x="236287" y="305488"/>
                    <a:pt x="238739" y="301566"/>
                    <a:pt x="237268" y="297643"/>
                  </a:cubicBezTo>
                  <a:cubicBezTo>
                    <a:pt x="235797" y="294210"/>
                    <a:pt x="232366" y="292249"/>
                    <a:pt x="228444" y="293230"/>
                  </a:cubicBezTo>
                  <a:close/>
                  <a:moveTo>
                    <a:pt x="251975" y="284403"/>
                  </a:moveTo>
                  <a:cubicBezTo>
                    <a:pt x="249033" y="285874"/>
                    <a:pt x="248053" y="289797"/>
                    <a:pt x="249524" y="292249"/>
                  </a:cubicBezTo>
                  <a:cubicBezTo>
                    <a:pt x="250994" y="295191"/>
                    <a:pt x="254426" y="296172"/>
                    <a:pt x="257367" y="294701"/>
                  </a:cubicBezTo>
                  <a:cubicBezTo>
                    <a:pt x="260308" y="293230"/>
                    <a:pt x="261289" y="289797"/>
                    <a:pt x="259818" y="286855"/>
                  </a:cubicBezTo>
                  <a:cubicBezTo>
                    <a:pt x="258838" y="283913"/>
                    <a:pt x="254916" y="282932"/>
                    <a:pt x="251975" y="284403"/>
                  </a:cubicBezTo>
                  <a:close/>
                  <a:moveTo>
                    <a:pt x="65200" y="212322"/>
                  </a:moveTo>
                  <a:cubicBezTo>
                    <a:pt x="72063" y="211341"/>
                    <a:pt x="76475" y="204967"/>
                    <a:pt x="75004" y="198102"/>
                  </a:cubicBezTo>
                  <a:cubicBezTo>
                    <a:pt x="74024" y="191237"/>
                    <a:pt x="67651" y="186824"/>
                    <a:pt x="60788" y="188295"/>
                  </a:cubicBezTo>
                  <a:cubicBezTo>
                    <a:pt x="53925" y="189766"/>
                    <a:pt x="49513" y="195650"/>
                    <a:pt x="50983" y="202515"/>
                  </a:cubicBezTo>
                  <a:cubicBezTo>
                    <a:pt x="52454" y="208889"/>
                    <a:pt x="58827" y="213303"/>
                    <a:pt x="65200" y="212322"/>
                  </a:cubicBezTo>
                  <a:close/>
                  <a:moveTo>
                    <a:pt x="61278" y="172603"/>
                  </a:moveTo>
                  <a:cubicBezTo>
                    <a:pt x="66670" y="173094"/>
                    <a:pt x="71573" y="169171"/>
                    <a:pt x="72553" y="163777"/>
                  </a:cubicBezTo>
                  <a:cubicBezTo>
                    <a:pt x="73043" y="158383"/>
                    <a:pt x="69121" y="153480"/>
                    <a:pt x="63239" y="152989"/>
                  </a:cubicBezTo>
                  <a:cubicBezTo>
                    <a:pt x="57846" y="152499"/>
                    <a:pt x="52944" y="156422"/>
                    <a:pt x="52454" y="161816"/>
                  </a:cubicBezTo>
                  <a:cubicBezTo>
                    <a:pt x="51964" y="167210"/>
                    <a:pt x="55886" y="172113"/>
                    <a:pt x="61278" y="172603"/>
                  </a:cubicBezTo>
                  <a:close/>
                  <a:moveTo>
                    <a:pt x="68631" y="136808"/>
                  </a:moveTo>
                  <a:cubicBezTo>
                    <a:pt x="73533" y="138769"/>
                    <a:pt x="78926" y="136317"/>
                    <a:pt x="80887" y="131414"/>
                  </a:cubicBezTo>
                  <a:cubicBezTo>
                    <a:pt x="82848" y="126510"/>
                    <a:pt x="80397" y="121117"/>
                    <a:pt x="75494" y="119155"/>
                  </a:cubicBezTo>
                  <a:cubicBezTo>
                    <a:pt x="70592" y="117194"/>
                    <a:pt x="65200" y="119646"/>
                    <a:pt x="63239" y="124549"/>
                  </a:cubicBezTo>
                  <a:cubicBezTo>
                    <a:pt x="61768" y="128962"/>
                    <a:pt x="63729" y="134846"/>
                    <a:pt x="68631" y="136808"/>
                  </a:cubicBezTo>
                  <a:close/>
                  <a:moveTo>
                    <a:pt x="84809" y="105916"/>
                  </a:moveTo>
                  <a:cubicBezTo>
                    <a:pt x="88240" y="108367"/>
                    <a:pt x="93142" y="107877"/>
                    <a:pt x="96084" y="103954"/>
                  </a:cubicBezTo>
                  <a:cubicBezTo>
                    <a:pt x="98535" y="100522"/>
                    <a:pt x="98045" y="95618"/>
                    <a:pt x="94613" y="92676"/>
                  </a:cubicBezTo>
                  <a:cubicBezTo>
                    <a:pt x="91181" y="90225"/>
                    <a:pt x="85789" y="90715"/>
                    <a:pt x="83338" y="94147"/>
                  </a:cubicBezTo>
                  <a:cubicBezTo>
                    <a:pt x="80397" y="98560"/>
                    <a:pt x="81377" y="103464"/>
                    <a:pt x="84809" y="105916"/>
                  </a:cubicBezTo>
                  <a:close/>
                  <a:moveTo>
                    <a:pt x="104908" y="82869"/>
                  </a:moveTo>
                  <a:cubicBezTo>
                    <a:pt x="107359" y="85811"/>
                    <a:pt x="111771" y="86302"/>
                    <a:pt x="114712" y="83850"/>
                  </a:cubicBezTo>
                  <a:cubicBezTo>
                    <a:pt x="117653" y="81398"/>
                    <a:pt x="118144" y="76985"/>
                    <a:pt x="115693" y="74043"/>
                  </a:cubicBezTo>
                  <a:cubicBezTo>
                    <a:pt x="113242" y="71101"/>
                    <a:pt x="108830" y="70610"/>
                    <a:pt x="105888" y="73062"/>
                  </a:cubicBezTo>
                  <a:cubicBezTo>
                    <a:pt x="102457" y="76004"/>
                    <a:pt x="102457" y="80418"/>
                    <a:pt x="104908" y="82869"/>
                  </a:cubicBezTo>
                  <a:close/>
                  <a:moveTo>
                    <a:pt x="325998" y="165248"/>
                  </a:moveTo>
                  <a:cubicBezTo>
                    <a:pt x="332861" y="164267"/>
                    <a:pt x="337273" y="157893"/>
                    <a:pt x="335803" y="151028"/>
                  </a:cubicBezTo>
                  <a:cubicBezTo>
                    <a:pt x="334822" y="144163"/>
                    <a:pt x="328449" y="139750"/>
                    <a:pt x="321586" y="141221"/>
                  </a:cubicBezTo>
                  <a:cubicBezTo>
                    <a:pt x="314723" y="142692"/>
                    <a:pt x="310311" y="148576"/>
                    <a:pt x="311782" y="155441"/>
                  </a:cubicBezTo>
                  <a:cubicBezTo>
                    <a:pt x="312762" y="161816"/>
                    <a:pt x="319135" y="166719"/>
                    <a:pt x="325998" y="165248"/>
                  </a:cubicBezTo>
                  <a:close/>
                  <a:moveTo>
                    <a:pt x="323057" y="200063"/>
                  </a:moveTo>
                  <a:cubicBezTo>
                    <a:pt x="328449" y="200553"/>
                    <a:pt x="333352" y="196631"/>
                    <a:pt x="333842" y="191237"/>
                  </a:cubicBezTo>
                  <a:cubicBezTo>
                    <a:pt x="334332" y="185843"/>
                    <a:pt x="330410" y="180939"/>
                    <a:pt x="325018" y="179959"/>
                  </a:cubicBezTo>
                  <a:cubicBezTo>
                    <a:pt x="319625" y="179468"/>
                    <a:pt x="314723" y="183391"/>
                    <a:pt x="313743" y="188785"/>
                  </a:cubicBezTo>
                  <a:cubicBezTo>
                    <a:pt x="313743" y="194669"/>
                    <a:pt x="317665" y="199573"/>
                    <a:pt x="323057" y="200063"/>
                  </a:cubicBezTo>
                  <a:close/>
                  <a:moveTo>
                    <a:pt x="310801" y="233897"/>
                  </a:moveTo>
                  <a:cubicBezTo>
                    <a:pt x="315704" y="235859"/>
                    <a:pt x="321096" y="233407"/>
                    <a:pt x="323057" y="228503"/>
                  </a:cubicBezTo>
                  <a:cubicBezTo>
                    <a:pt x="325018" y="223600"/>
                    <a:pt x="322567" y="218206"/>
                    <a:pt x="317665" y="216245"/>
                  </a:cubicBezTo>
                  <a:cubicBezTo>
                    <a:pt x="312762" y="214283"/>
                    <a:pt x="307370" y="216735"/>
                    <a:pt x="305409" y="221639"/>
                  </a:cubicBezTo>
                  <a:cubicBezTo>
                    <a:pt x="303448" y="226542"/>
                    <a:pt x="305899" y="231936"/>
                    <a:pt x="310801" y="233897"/>
                  </a:cubicBezTo>
                  <a:close/>
                  <a:moveTo>
                    <a:pt x="292663" y="259886"/>
                  </a:moveTo>
                  <a:cubicBezTo>
                    <a:pt x="296095" y="262338"/>
                    <a:pt x="301487" y="261847"/>
                    <a:pt x="303938" y="258415"/>
                  </a:cubicBezTo>
                  <a:cubicBezTo>
                    <a:pt x="306389" y="254982"/>
                    <a:pt x="305899" y="250079"/>
                    <a:pt x="302468" y="247137"/>
                  </a:cubicBezTo>
                  <a:cubicBezTo>
                    <a:pt x="299036" y="244685"/>
                    <a:pt x="293644" y="245175"/>
                    <a:pt x="291193" y="248608"/>
                  </a:cubicBezTo>
                  <a:cubicBezTo>
                    <a:pt x="288251" y="252531"/>
                    <a:pt x="288741" y="257434"/>
                    <a:pt x="292663" y="259886"/>
                  </a:cubicBezTo>
                  <a:close/>
                  <a:moveTo>
                    <a:pt x="271584" y="279010"/>
                  </a:moveTo>
                  <a:cubicBezTo>
                    <a:pt x="274035" y="281952"/>
                    <a:pt x="278447" y="282442"/>
                    <a:pt x="281388" y="279990"/>
                  </a:cubicBezTo>
                  <a:cubicBezTo>
                    <a:pt x="284329" y="277538"/>
                    <a:pt x="284820" y="273125"/>
                    <a:pt x="282368" y="270183"/>
                  </a:cubicBezTo>
                  <a:cubicBezTo>
                    <a:pt x="279917" y="267241"/>
                    <a:pt x="275505" y="267241"/>
                    <a:pt x="272564" y="269203"/>
                  </a:cubicBezTo>
                  <a:cubicBezTo>
                    <a:pt x="269132" y="271654"/>
                    <a:pt x="269132" y="276067"/>
                    <a:pt x="271584" y="279010"/>
                  </a:cubicBezTo>
                  <a:close/>
                  <a:moveTo>
                    <a:pt x="269623" y="100522"/>
                  </a:moveTo>
                  <a:cubicBezTo>
                    <a:pt x="263740" y="94638"/>
                    <a:pt x="254426" y="94638"/>
                    <a:pt x="249033" y="100522"/>
                  </a:cubicBezTo>
                  <a:cubicBezTo>
                    <a:pt x="243151" y="105916"/>
                    <a:pt x="243151" y="115232"/>
                    <a:pt x="249033" y="121117"/>
                  </a:cubicBezTo>
                  <a:cubicBezTo>
                    <a:pt x="254916" y="127001"/>
                    <a:pt x="263740" y="127001"/>
                    <a:pt x="269623" y="121117"/>
                  </a:cubicBezTo>
                  <a:cubicBezTo>
                    <a:pt x="275505" y="115232"/>
                    <a:pt x="275505" y="106406"/>
                    <a:pt x="269623" y="100522"/>
                  </a:cubicBezTo>
                  <a:close/>
                  <a:moveTo>
                    <a:pt x="233346" y="77966"/>
                  </a:moveTo>
                  <a:cubicBezTo>
                    <a:pt x="226483" y="75024"/>
                    <a:pt x="219130" y="78456"/>
                    <a:pt x="216188" y="85321"/>
                  </a:cubicBezTo>
                  <a:cubicBezTo>
                    <a:pt x="213737" y="91696"/>
                    <a:pt x="216679" y="100032"/>
                    <a:pt x="223542" y="102483"/>
                  </a:cubicBezTo>
                  <a:cubicBezTo>
                    <a:pt x="230405" y="105425"/>
                    <a:pt x="237758" y="101993"/>
                    <a:pt x="240699" y="95128"/>
                  </a:cubicBezTo>
                  <a:cubicBezTo>
                    <a:pt x="243151" y="88263"/>
                    <a:pt x="239719" y="80418"/>
                    <a:pt x="233346" y="77966"/>
                  </a:cubicBezTo>
                  <a:close/>
                  <a:moveTo>
                    <a:pt x="193638" y="73062"/>
                  </a:moveTo>
                  <a:cubicBezTo>
                    <a:pt x="187265" y="73062"/>
                    <a:pt x="181873" y="78456"/>
                    <a:pt x="181873" y="84831"/>
                  </a:cubicBezTo>
                  <a:cubicBezTo>
                    <a:pt x="181873" y="90715"/>
                    <a:pt x="186775" y="96109"/>
                    <a:pt x="193638" y="96109"/>
                  </a:cubicBezTo>
                  <a:cubicBezTo>
                    <a:pt x="200011" y="96109"/>
                    <a:pt x="205404" y="91205"/>
                    <a:pt x="204913" y="84831"/>
                  </a:cubicBezTo>
                  <a:cubicBezTo>
                    <a:pt x="204913" y="78456"/>
                    <a:pt x="200011" y="73062"/>
                    <a:pt x="193638" y="73062"/>
                  </a:cubicBezTo>
                  <a:close/>
                  <a:moveTo>
                    <a:pt x="155401" y="84831"/>
                  </a:moveTo>
                  <a:cubicBezTo>
                    <a:pt x="150989" y="86792"/>
                    <a:pt x="149028" y="91696"/>
                    <a:pt x="150498" y="96109"/>
                  </a:cubicBezTo>
                  <a:cubicBezTo>
                    <a:pt x="152459" y="100522"/>
                    <a:pt x="157362" y="102483"/>
                    <a:pt x="161774" y="101012"/>
                  </a:cubicBezTo>
                  <a:cubicBezTo>
                    <a:pt x="166186" y="99051"/>
                    <a:pt x="168147" y="94147"/>
                    <a:pt x="166186" y="89734"/>
                  </a:cubicBezTo>
                  <a:cubicBezTo>
                    <a:pt x="164715" y="84831"/>
                    <a:pt x="159813" y="82869"/>
                    <a:pt x="155401" y="84831"/>
                  </a:cubicBezTo>
                  <a:close/>
                  <a:moveTo>
                    <a:pt x="137262" y="232426"/>
                  </a:moveTo>
                  <a:cubicBezTo>
                    <a:pt x="131870" y="226542"/>
                    <a:pt x="122556" y="226542"/>
                    <a:pt x="116673" y="232426"/>
                  </a:cubicBezTo>
                  <a:cubicBezTo>
                    <a:pt x="110790" y="238310"/>
                    <a:pt x="110790" y="247137"/>
                    <a:pt x="116183" y="253021"/>
                  </a:cubicBezTo>
                  <a:cubicBezTo>
                    <a:pt x="122066" y="258905"/>
                    <a:pt x="131380" y="258905"/>
                    <a:pt x="136772" y="253021"/>
                  </a:cubicBezTo>
                  <a:cubicBezTo>
                    <a:pt x="142655" y="247137"/>
                    <a:pt x="142655" y="237820"/>
                    <a:pt x="137262" y="232426"/>
                  </a:cubicBezTo>
                  <a:close/>
                  <a:moveTo>
                    <a:pt x="163244" y="251060"/>
                  </a:moveTo>
                  <a:cubicBezTo>
                    <a:pt x="156381" y="248117"/>
                    <a:pt x="149028" y="251550"/>
                    <a:pt x="146087" y="258415"/>
                  </a:cubicBezTo>
                  <a:cubicBezTo>
                    <a:pt x="143635" y="265280"/>
                    <a:pt x="147067" y="272635"/>
                    <a:pt x="153440" y="275577"/>
                  </a:cubicBezTo>
                  <a:cubicBezTo>
                    <a:pt x="159813" y="278029"/>
                    <a:pt x="167656" y="275087"/>
                    <a:pt x="170598" y="268712"/>
                  </a:cubicBezTo>
                  <a:cubicBezTo>
                    <a:pt x="173049" y="261357"/>
                    <a:pt x="170107" y="254002"/>
                    <a:pt x="163244" y="251060"/>
                  </a:cubicBezTo>
                  <a:close/>
                  <a:moveTo>
                    <a:pt x="192658" y="256944"/>
                  </a:moveTo>
                  <a:cubicBezTo>
                    <a:pt x="186285" y="256944"/>
                    <a:pt x="181382" y="262338"/>
                    <a:pt x="180892" y="268222"/>
                  </a:cubicBezTo>
                  <a:cubicBezTo>
                    <a:pt x="180892" y="274596"/>
                    <a:pt x="186285" y="279500"/>
                    <a:pt x="192167" y="279990"/>
                  </a:cubicBezTo>
                  <a:cubicBezTo>
                    <a:pt x="198540" y="279990"/>
                    <a:pt x="203933" y="275087"/>
                    <a:pt x="203933" y="268222"/>
                  </a:cubicBezTo>
                  <a:cubicBezTo>
                    <a:pt x="204423" y="262338"/>
                    <a:pt x="199521" y="257434"/>
                    <a:pt x="192658" y="256944"/>
                  </a:cubicBezTo>
                  <a:close/>
                  <a:moveTo>
                    <a:pt x="224522" y="252531"/>
                  </a:moveTo>
                  <a:cubicBezTo>
                    <a:pt x="220110" y="254492"/>
                    <a:pt x="218149" y="259395"/>
                    <a:pt x="220110" y="263809"/>
                  </a:cubicBezTo>
                  <a:cubicBezTo>
                    <a:pt x="222071" y="268222"/>
                    <a:pt x="226973" y="270183"/>
                    <a:pt x="231385" y="268712"/>
                  </a:cubicBezTo>
                  <a:cubicBezTo>
                    <a:pt x="235797" y="266751"/>
                    <a:pt x="237758" y="261847"/>
                    <a:pt x="235797" y="257434"/>
                  </a:cubicBezTo>
                  <a:cubicBezTo>
                    <a:pt x="233836" y="253021"/>
                    <a:pt x="228934" y="250569"/>
                    <a:pt x="224522" y="252531"/>
                  </a:cubicBezTo>
                  <a:close/>
                  <a:moveTo>
                    <a:pt x="110300" y="222129"/>
                  </a:moveTo>
                  <a:cubicBezTo>
                    <a:pt x="116673" y="219677"/>
                    <a:pt x="119615" y="212812"/>
                    <a:pt x="117163" y="205947"/>
                  </a:cubicBezTo>
                  <a:cubicBezTo>
                    <a:pt x="114712" y="199573"/>
                    <a:pt x="107849" y="196631"/>
                    <a:pt x="101476" y="199082"/>
                  </a:cubicBezTo>
                  <a:cubicBezTo>
                    <a:pt x="95103" y="201534"/>
                    <a:pt x="92162" y="208399"/>
                    <a:pt x="94613" y="214774"/>
                  </a:cubicBezTo>
                  <a:cubicBezTo>
                    <a:pt x="97064" y="221148"/>
                    <a:pt x="103927" y="224581"/>
                    <a:pt x="110300" y="222129"/>
                  </a:cubicBezTo>
                  <a:close/>
                  <a:moveTo>
                    <a:pt x="100986" y="184372"/>
                  </a:moveTo>
                  <a:cubicBezTo>
                    <a:pt x="105888" y="184372"/>
                    <a:pt x="110300" y="179959"/>
                    <a:pt x="110790" y="175055"/>
                  </a:cubicBezTo>
                  <a:cubicBezTo>
                    <a:pt x="110790" y="170152"/>
                    <a:pt x="106378" y="165739"/>
                    <a:pt x="101476" y="165739"/>
                  </a:cubicBezTo>
                  <a:cubicBezTo>
                    <a:pt x="96084" y="165739"/>
                    <a:pt x="91672" y="169661"/>
                    <a:pt x="91672" y="175055"/>
                  </a:cubicBezTo>
                  <a:cubicBezTo>
                    <a:pt x="91672" y="179959"/>
                    <a:pt x="96084" y="184372"/>
                    <a:pt x="100986" y="184372"/>
                  </a:cubicBezTo>
                  <a:close/>
                  <a:moveTo>
                    <a:pt x="106378" y="149067"/>
                  </a:moveTo>
                  <a:cubicBezTo>
                    <a:pt x="110300" y="150538"/>
                    <a:pt x="115202" y="148576"/>
                    <a:pt x="116673" y="144653"/>
                  </a:cubicBezTo>
                  <a:cubicBezTo>
                    <a:pt x="118144" y="140731"/>
                    <a:pt x="116673" y="135827"/>
                    <a:pt x="112261" y="134356"/>
                  </a:cubicBezTo>
                  <a:cubicBezTo>
                    <a:pt x="108339" y="132885"/>
                    <a:pt x="103437" y="134846"/>
                    <a:pt x="101966" y="138769"/>
                  </a:cubicBezTo>
                  <a:cubicBezTo>
                    <a:pt x="100496" y="142692"/>
                    <a:pt x="102457" y="147105"/>
                    <a:pt x="106378" y="149067"/>
                  </a:cubicBezTo>
                  <a:close/>
                  <a:moveTo>
                    <a:pt x="284820" y="153970"/>
                  </a:moveTo>
                  <a:cubicBezTo>
                    <a:pt x="291193" y="151518"/>
                    <a:pt x="294134" y="144653"/>
                    <a:pt x="291683" y="138279"/>
                  </a:cubicBezTo>
                  <a:cubicBezTo>
                    <a:pt x="289232" y="131904"/>
                    <a:pt x="282368" y="128962"/>
                    <a:pt x="275996" y="131414"/>
                  </a:cubicBezTo>
                  <a:cubicBezTo>
                    <a:pt x="269623" y="133866"/>
                    <a:pt x="266191" y="140731"/>
                    <a:pt x="268642" y="147105"/>
                  </a:cubicBezTo>
                  <a:cubicBezTo>
                    <a:pt x="271584" y="153480"/>
                    <a:pt x="278447" y="156422"/>
                    <a:pt x="284820" y="153970"/>
                  </a:cubicBezTo>
                  <a:close/>
                  <a:moveTo>
                    <a:pt x="284820" y="187804"/>
                  </a:moveTo>
                  <a:cubicBezTo>
                    <a:pt x="290212" y="187804"/>
                    <a:pt x="294624" y="183881"/>
                    <a:pt x="294624" y="178488"/>
                  </a:cubicBezTo>
                  <a:cubicBezTo>
                    <a:pt x="294624" y="173094"/>
                    <a:pt x="290702" y="168681"/>
                    <a:pt x="285310" y="168681"/>
                  </a:cubicBezTo>
                  <a:cubicBezTo>
                    <a:pt x="280408" y="168681"/>
                    <a:pt x="275505" y="172603"/>
                    <a:pt x="275505" y="177997"/>
                  </a:cubicBezTo>
                  <a:cubicBezTo>
                    <a:pt x="275505" y="183391"/>
                    <a:pt x="279917" y="187804"/>
                    <a:pt x="284820" y="187804"/>
                  </a:cubicBezTo>
                  <a:close/>
                  <a:moveTo>
                    <a:pt x="273544" y="218696"/>
                  </a:moveTo>
                  <a:cubicBezTo>
                    <a:pt x="277466" y="220658"/>
                    <a:pt x="282368" y="218206"/>
                    <a:pt x="283839" y="214283"/>
                  </a:cubicBezTo>
                  <a:cubicBezTo>
                    <a:pt x="285310" y="210360"/>
                    <a:pt x="283349" y="205457"/>
                    <a:pt x="279427" y="203986"/>
                  </a:cubicBezTo>
                  <a:cubicBezTo>
                    <a:pt x="275505" y="202024"/>
                    <a:pt x="270603" y="203986"/>
                    <a:pt x="269132" y="208399"/>
                  </a:cubicBezTo>
                  <a:cubicBezTo>
                    <a:pt x="267662" y="212812"/>
                    <a:pt x="270113" y="217225"/>
                    <a:pt x="273544" y="218696"/>
                  </a:cubicBezTo>
                  <a:close/>
                  <a:moveTo>
                    <a:pt x="123536" y="118175"/>
                  </a:moveTo>
                  <a:cubicBezTo>
                    <a:pt x="126478" y="121117"/>
                    <a:pt x="131870" y="121607"/>
                    <a:pt x="134811" y="118175"/>
                  </a:cubicBezTo>
                  <a:cubicBezTo>
                    <a:pt x="137753" y="115232"/>
                    <a:pt x="137753" y="110329"/>
                    <a:pt x="134811" y="106896"/>
                  </a:cubicBezTo>
                  <a:cubicBezTo>
                    <a:pt x="131870" y="103954"/>
                    <a:pt x="126478" y="103954"/>
                    <a:pt x="123536" y="106896"/>
                  </a:cubicBezTo>
                  <a:cubicBezTo>
                    <a:pt x="120595" y="109839"/>
                    <a:pt x="120595" y="114742"/>
                    <a:pt x="123536" y="118175"/>
                  </a:cubicBezTo>
                  <a:close/>
                  <a:moveTo>
                    <a:pt x="251484" y="246646"/>
                  </a:moveTo>
                  <a:cubicBezTo>
                    <a:pt x="254916" y="249588"/>
                    <a:pt x="259818" y="250079"/>
                    <a:pt x="262760" y="246646"/>
                  </a:cubicBezTo>
                  <a:cubicBezTo>
                    <a:pt x="265701" y="243704"/>
                    <a:pt x="266191" y="238801"/>
                    <a:pt x="262760" y="235859"/>
                  </a:cubicBezTo>
                  <a:cubicBezTo>
                    <a:pt x="259818" y="232426"/>
                    <a:pt x="254426" y="232426"/>
                    <a:pt x="251484" y="235859"/>
                  </a:cubicBezTo>
                  <a:cubicBezTo>
                    <a:pt x="248543" y="238310"/>
                    <a:pt x="248053" y="243704"/>
                    <a:pt x="251484" y="246646"/>
                  </a:cubicBezTo>
                  <a:close/>
                  <a:moveTo>
                    <a:pt x="178441" y="109839"/>
                  </a:moveTo>
                  <a:cubicBezTo>
                    <a:pt x="172068" y="111310"/>
                    <a:pt x="168147" y="117194"/>
                    <a:pt x="169617" y="123078"/>
                  </a:cubicBezTo>
                  <a:cubicBezTo>
                    <a:pt x="171088" y="128962"/>
                    <a:pt x="176970" y="132885"/>
                    <a:pt x="183343" y="131904"/>
                  </a:cubicBezTo>
                  <a:cubicBezTo>
                    <a:pt x="189226" y="130433"/>
                    <a:pt x="193148" y="124549"/>
                    <a:pt x="192167" y="118175"/>
                  </a:cubicBezTo>
                  <a:cubicBezTo>
                    <a:pt x="190697" y="112290"/>
                    <a:pt x="184324" y="108367"/>
                    <a:pt x="178441" y="109839"/>
                  </a:cubicBezTo>
                  <a:close/>
                  <a:moveTo>
                    <a:pt x="145106" y="128472"/>
                  </a:moveTo>
                  <a:cubicBezTo>
                    <a:pt x="141184" y="132885"/>
                    <a:pt x="140694" y="139750"/>
                    <a:pt x="145106" y="143673"/>
                  </a:cubicBezTo>
                  <a:cubicBezTo>
                    <a:pt x="149518" y="148086"/>
                    <a:pt x="156381" y="148086"/>
                    <a:pt x="160793" y="143673"/>
                  </a:cubicBezTo>
                  <a:cubicBezTo>
                    <a:pt x="164715" y="139260"/>
                    <a:pt x="164715" y="132885"/>
                    <a:pt x="160793" y="128472"/>
                  </a:cubicBezTo>
                  <a:cubicBezTo>
                    <a:pt x="156381" y="124059"/>
                    <a:pt x="149518" y="124059"/>
                    <a:pt x="145106" y="128472"/>
                  </a:cubicBezTo>
                  <a:close/>
                  <a:moveTo>
                    <a:pt x="131870" y="160345"/>
                  </a:moveTo>
                  <a:cubicBezTo>
                    <a:pt x="130890" y="164267"/>
                    <a:pt x="132850" y="168190"/>
                    <a:pt x="137262" y="169661"/>
                  </a:cubicBezTo>
                  <a:cubicBezTo>
                    <a:pt x="141184" y="170642"/>
                    <a:pt x="145106" y="168190"/>
                    <a:pt x="146087" y="164267"/>
                  </a:cubicBezTo>
                  <a:cubicBezTo>
                    <a:pt x="147067" y="160345"/>
                    <a:pt x="144616" y="156422"/>
                    <a:pt x="140694" y="155441"/>
                  </a:cubicBezTo>
                  <a:cubicBezTo>
                    <a:pt x="136772" y="154460"/>
                    <a:pt x="132850" y="156422"/>
                    <a:pt x="131870" y="160345"/>
                  </a:cubicBezTo>
                  <a:close/>
                  <a:moveTo>
                    <a:pt x="203442" y="222129"/>
                  </a:moveTo>
                  <a:cubicBezTo>
                    <a:pt x="197560" y="223600"/>
                    <a:pt x="193638" y="229484"/>
                    <a:pt x="195109" y="235368"/>
                  </a:cubicBezTo>
                  <a:cubicBezTo>
                    <a:pt x="196579" y="241743"/>
                    <a:pt x="202462" y="245666"/>
                    <a:pt x="208835" y="244195"/>
                  </a:cubicBezTo>
                  <a:cubicBezTo>
                    <a:pt x="215208" y="242724"/>
                    <a:pt x="218639" y="236839"/>
                    <a:pt x="217659" y="230465"/>
                  </a:cubicBezTo>
                  <a:cubicBezTo>
                    <a:pt x="215698" y="224581"/>
                    <a:pt x="209815" y="220658"/>
                    <a:pt x="203442" y="222129"/>
                  </a:cubicBezTo>
                  <a:close/>
                  <a:moveTo>
                    <a:pt x="226483" y="209870"/>
                  </a:moveTo>
                  <a:cubicBezTo>
                    <a:pt x="222561" y="214283"/>
                    <a:pt x="222561" y="221148"/>
                    <a:pt x="226483" y="225561"/>
                  </a:cubicBezTo>
                  <a:cubicBezTo>
                    <a:pt x="230895" y="229484"/>
                    <a:pt x="237758" y="229484"/>
                    <a:pt x="241680" y="225561"/>
                  </a:cubicBezTo>
                  <a:cubicBezTo>
                    <a:pt x="246092" y="221148"/>
                    <a:pt x="246092" y="214283"/>
                    <a:pt x="242170" y="210360"/>
                  </a:cubicBezTo>
                  <a:cubicBezTo>
                    <a:pt x="237268" y="205947"/>
                    <a:pt x="230895" y="205947"/>
                    <a:pt x="226483" y="209870"/>
                  </a:cubicBezTo>
                  <a:close/>
                  <a:moveTo>
                    <a:pt x="241190" y="189766"/>
                  </a:moveTo>
                  <a:cubicBezTo>
                    <a:pt x="240209" y="193689"/>
                    <a:pt x="242170" y="197611"/>
                    <a:pt x="246092" y="198592"/>
                  </a:cubicBezTo>
                  <a:cubicBezTo>
                    <a:pt x="250014" y="199573"/>
                    <a:pt x="253936" y="197121"/>
                    <a:pt x="254916" y="193198"/>
                  </a:cubicBezTo>
                  <a:cubicBezTo>
                    <a:pt x="255896" y="189275"/>
                    <a:pt x="253445" y="185353"/>
                    <a:pt x="249524" y="184372"/>
                  </a:cubicBezTo>
                  <a:cubicBezTo>
                    <a:pt x="246092" y="183391"/>
                    <a:pt x="242170" y="185843"/>
                    <a:pt x="241190" y="189766"/>
                  </a:cubicBezTo>
                  <a:close/>
                  <a:moveTo>
                    <a:pt x="223051" y="126510"/>
                  </a:moveTo>
                  <a:cubicBezTo>
                    <a:pt x="225012" y="121607"/>
                    <a:pt x="222561" y="115723"/>
                    <a:pt x="217169" y="113761"/>
                  </a:cubicBezTo>
                  <a:cubicBezTo>
                    <a:pt x="211776" y="111800"/>
                    <a:pt x="206384" y="114252"/>
                    <a:pt x="203933" y="119646"/>
                  </a:cubicBezTo>
                  <a:cubicBezTo>
                    <a:pt x="201972" y="124549"/>
                    <a:pt x="204913" y="130433"/>
                    <a:pt x="209815" y="132395"/>
                  </a:cubicBezTo>
                  <a:cubicBezTo>
                    <a:pt x="215698" y="134356"/>
                    <a:pt x="221091" y="131904"/>
                    <a:pt x="223051" y="126510"/>
                  </a:cubicBezTo>
                  <a:close/>
                  <a:moveTo>
                    <a:pt x="182853" y="234388"/>
                  </a:moveTo>
                  <a:cubicBezTo>
                    <a:pt x="184814" y="229484"/>
                    <a:pt x="182363" y="223110"/>
                    <a:pt x="176970" y="221639"/>
                  </a:cubicBezTo>
                  <a:cubicBezTo>
                    <a:pt x="171578" y="219677"/>
                    <a:pt x="166186" y="222129"/>
                    <a:pt x="163735" y="227523"/>
                  </a:cubicBezTo>
                  <a:cubicBezTo>
                    <a:pt x="161774" y="232426"/>
                    <a:pt x="164225" y="238310"/>
                    <a:pt x="169617" y="240272"/>
                  </a:cubicBezTo>
                  <a:cubicBezTo>
                    <a:pt x="175010" y="242233"/>
                    <a:pt x="180892" y="239781"/>
                    <a:pt x="182853" y="234388"/>
                  </a:cubicBezTo>
                  <a:close/>
                  <a:moveTo>
                    <a:pt x="242660" y="148086"/>
                  </a:moveTo>
                  <a:cubicBezTo>
                    <a:pt x="246092" y="145144"/>
                    <a:pt x="246582" y="140731"/>
                    <a:pt x="244131" y="137298"/>
                  </a:cubicBezTo>
                  <a:cubicBezTo>
                    <a:pt x="241680" y="134356"/>
                    <a:pt x="236778" y="133866"/>
                    <a:pt x="233836" y="136317"/>
                  </a:cubicBezTo>
                  <a:cubicBezTo>
                    <a:pt x="230895" y="138769"/>
                    <a:pt x="229915" y="143673"/>
                    <a:pt x="232856" y="146615"/>
                  </a:cubicBezTo>
                  <a:cubicBezTo>
                    <a:pt x="234817" y="149557"/>
                    <a:pt x="239229" y="150538"/>
                    <a:pt x="242660" y="148086"/>
                  </a:cubicBezTo>
                  <a:close/>
                  <a:moveTo>
                    <a:pt x="153440" y="217716"/>
                  </a:moveTo>
                  <a:cubicBezTo>
                    <a:pt x="156871" y="214774"/>
                    <a:pt x="157362" y="210360"/>
                    <a:pt x="154910" y="206928"/>
                  </a:cubicBezTo>
                  <a:cubicBezTo>
                    <a:pt x="151969" y="203986"/>
                    <a:pt x="147557" y="203005"/>
                    <a:pt x="144126" y="205457"/>
                  </a:cubicBezTo>
                  <a:cubicBezTo>
                    <a:pt x="141184" y="207909"/>
                    <a:pt x="140204" y="212812"/>
                    <a:pt x="143145" y="215754"/>
                  </a:cubicBezTo>
                  <a:cubicBezTo>
                    <a:pt x="145596" y="219677"/>
                    <a:pt x="150498" y="220167"/>
                    <a:pt x="153440" y="217716"/>
                  </a:cubicBezTo>
                  <a:close/>
                  <a:moveTo>
                    <a:pt x="249524" y="171132"/>
                  </a:moveTo>
                  <a:cubicBezTo>
                    <a:pt x="252465" y="170642"/>
                    <a:pt x="253936" y="167700"/>
                    <a:pt x="253445" y="164758"/>
                  </a:cubicBezTo>
                  <a:cubicBezTo>
                    <a:pt x="252955" y="161816"/>
                    <a:pt x="250014" y="159854"/>
                    <a:pt x="247072" y="160345"/>
                  </a:cubicBezTo>
                  <a:cubicBezTo>
                    <a:pt x="244131" y="160835"/>
                    <a:pt x="242170" y="163777"/>
                    <a:pt x="242660" y="166719"/>
                  </a:cubicBezTo>
                  <a:cubicBezTo>
                    <a:pt x="243641" y="169661"/>
                    <a:pt x="246092" y="171623"/>
                    <a:pt x="249524" y="171132"/>
                  </a:cubicBezTo>
                  <a:close/>
                  <a:moveTo>
                    <a:pt x="140694" y="193689"/>
                  </a:moveTo>
                  <a:cubicBezTo>
                    <a:pt x="143635" y="193198"/>
                    <a:pt x="145106" y="190256"/>
                    <a:pt x="144616" y="187314"/>
                  </a:cubicBezTo>
                  <a:cubicBezTo>
                    <a:pt x="144126" y="184372"/>
                    <a:pt x="141184" y="182410"/>
                    <a:pt x="138243" y="182901"/>
                  </a:cubicBezTo>
                  <a:cubicBezTo>
                    <a:pt x="135302" y="183391"/>
                    <a:pt x="133341" y="186333"/>
                    <a:pt x="133831" y="188785"/>
                  </a:cubicBezTo>
                  <a:cubicBezTo>
                    <a:pt x="134811" y="192217"/>
                    <a:pt x="137753" y="194179"/>
                    <a:pt x="140694" y="193689"/>
                  </a:cubicBezTo>
                  <a:close/>
                  <a:moveTo>
                    <a:pt x="601504" y="133866"/>
                  </a:moveTo>
                  <a:lnTo>
                    <a:pt x="566207" y="133866"/>
                  </a:lnTo>
                  <a:lnTo>
                    <a:pt x="566207" y="235859"/>
                  </a:lnTo>
                  <a:cubicBezTo>
                    <a:pt x="566207" y="237820"/>
                    <a:pt x="564737" y="239291"/>
                    <a:pt x="562776" y="239291"/>
                  </a:cubicBezTo>
                  <a:lnTo>
                    <a:pt x="545128" y="239291"/>
                  </a:lnTo>
                  <a:cubicBezTo>
                    <a:pt x="543167" y="239291"/>
                    <a:pt x="541696" y="237820"/>
                    <a:pt x="541696" y="235859"/>
                  </a:cubicBezTo>
                  <a:lnTo>
                    <a:pt x="541696" y="133866"/>
                  </a:lnTo>
                  <a:lnTo>
                    <a:pt x="506400" y="133866"/>
                  </a:lnTo>
                  <a:cubicBezTo>
                    <a:pt x="504439" y="133866"/>
                    <a:pt x="502969" y="132885"/>
                    <a:pt x="502969" y="130924"/>
                  </a:cubicBezTo>
                  <a:lnTo>
                    <a:pt x="502969" y="116703"/>
                  </a:lnTo>
                  <a:cubicBezTo>
                    <a:pt x="502969" y="114742"/>
                    <a:pt x="504439" y="113271"/>
                    <a:pt x="506400" y="113271"/>
                  </a:cubicBezTo>
                  <a:lnTo>
                    <a:pt x="601504" y="113271"/>
                  </a:lnTo>
                  <a:cubicBezTo>
                    <a:pt x="603464" y="113271"/>
                    <a:pt x="604935" y="114742"/>
                    <a:pt x="604935" y="116703"/>
                  </a:cubicBezTo>
                  <a:lnTo>
                    <a:pt x="604935" y="130924"/>
                  </a:lnTo>
                  <a:cubicBezTo>
                    <a:pt x="605425" y="132885"/>
                    <a:pt x="603464" y="133866"/>
                    <a:pt x="601504" y="133866"/>
                  </a:cubicBezTo>
                  <a:close/>
                  <a:moveTo>
                    <a:pt x="733373" y="235859"/>
                  </a:moveTo>
                  <a:lnTo>
                    <a:pt x="733373" y="116703"/>
                  </a:lnTo>
                  <a:cubicBezTo>
                    <a:pt x="733373" y="114742"/>
                    <a:pt x="731903" y="113271"/>
                    <a:pt x="729942" y="113271"/>
                  </a:cubicBezTo>
                  <a:lnTo>
                    <a:pt x="712294" y="113271"/>
                  </a:lnTo>
                  <a:cubicBezTo>
                    <a:pt x="710333" y="113271"/>
                    <a:pt x="708862" y="114742"/>
                    <a:pt x="708862" y="116703"/>
                  </a:cubicBezTo>
                  <a:lnTo>
                    <a:pt x="708862" y="162796"/>
                  </a:lnTo>
                  <a:lnTo>
                    <a:pt x="652487" y="162796"/>
                  </a:lnTo>
                  <a:lnTo>
                    <a:pt x="652487" y="116703"/>
                  </a:lnTo>
                  <a:cubicBezTo>
                    <a:pt x="652487" y="114742"/>
                    <a:pt x="651016" y="113271"/>
                    <a:pt x="649055" y="113271"/>
                  </a:cubicBezTo>
                  <a:lnTo>
                    <a:pt x="631407" y="113271"/>
                  </a:lnTo>
                  <a:cubicBezTo>
                    <a:pt x="629446" y="113271"/>
                    <a:pt x="627976" y="114742"/>
                    <a:pt x="627976" y="116703"/>
                  </a:cubicBezTo>
                  <a:lnTo>
                    <a:pt x="627976" y="235859"/>
                  </a:lnTo>
                  <a:cubicBezTo>
                    <a:pt x="627976" y="237820"/>
                    <a:pt x="629446" y="239291"/>
                    <a:pt x="631407" y="239291"/>
                  </a:cubicBezTo>
                  <a:lnTo>
                    <a:pt x="649055" y="239291"/>
                  </a:lnTo>
                  <a:cubicBezTo>
                    <a:pt x="651016" y="239291"/>
                    <a:pt x="652487" y="237820"/>
                    <a:pt x="652487" y="235859"/>
                  </a:cubicBezTo>
                  <a:lnTo>
                    <a:pt x="652487" y="184372"/>
                  </a:lnTo>
                  <a:lnTo>
                    <a:pt x="708862" y="184372"/>
                  </a:lnTo>
                  <a:lnTo>
                    <a:pt x="708862" y="235859"/>
                  </a:lnTo>
                  <a:cubicBezTo>
                    <a:pt x="708862" y="237820"/>
                    <a:pt x="710333" y="239291"/>
                    <a:pt x="712294" y="239291"/>
                  </a:cubicBezTo>
                  <a:lnTo>
                    <a:pt x="729942" y="239291"/>
                  </a:lnTo>
                  <a:cubicBezTo>
                    <a:pt x="731413" y="239781"/>
                    <a:pt x="733373" y="237820"/>
                    <a:pt x="733373" y="235859"/>
                  </a:cubicBezTo>
                  <a:close/>
                  <a:moveTo>
                    <a:pt x="874067" y="167210"/>
                  </a:moveTo>
                  <a:lnTo>
                    <a:pt x="874067" y="185353"/>
                  </a:lnTo>
                  <a:cubicBezTo>
                    <a:pt x="874067" y="224581"/>
                    <a:pt x="847105" y="240762"/>
                    <a:pt x="817692" y="240762"/>
                  </a:cubicBezTo>
                  <a:cubicBezTo>
                    <a:pt x="788278" y="240762"/>
                    <a:pt x="761316" y="224581"/>
                    <a:pt x="761316" y="185353"/>
                  </a:cubicBezTo>
                  <a:lnTo>
                    <a:pt x="761316" y="167210"/>
                  </a:lnTo>
                  <a:cubicBezTo>
                    <a:pt x="761316" y="127982"/>
                    <a:pt x="788278" y="111800"/>
                    <a:pt x="817692" y="111800"/>
                  </a:cubicBezTo>
                  <a:cubicBezTo>
                    <a:pt x="847105" y="112290"/>
                    <a:pt x="874067" y="128472"/>
                    <a:pt x="874067" y="167210"/>
                  </a:cubicBezTo>
                  <a:close/>
                  <a:moveTo>
                    <a:pt x="849066" y="167210"/>
                  </a:moveTo>
                  <a:cubicBezTo>
                    <a:pt x="849066" y="143673"/>
                    <a:pt x="834850" y="133375"/>
                    <a:pt x="817692" y="133375"/>
                  </a:cubicBezTo>
                  <a:cubicBezTo>
                    <a:pt x="800534" y="133375"/>
                    <a:pt x="786318" y="143673"/>
                    <a:pt x="786318" y="167210"/>
                  </a:cubicBezTo>
                  <a:lnTo>
                    <a:pt x="786318" y="185353"/>
                  </a:lnTo>
                  <a:cubicBezTo>
                    <a:pt x="786318" y="208889"/>
                    <a:pt x="800534" y="219187"/>
                    <a:pt x="817692" y="219187"/>
                  </a:cubicBezTo>
                  <a:cubicBezTo>
                    <a:pt x="834850" y="219187"/>
                    <a:pt x="849066" y="208889"/>
                    <a:pt x="849066" y="185353"/>
                  </a:cubicBezTo>
                  <a:lnTo>
                    <a:pt x="849066" y="167210"/>
                  </a:lnTo>
                  <a:close/>
                  <a:moveTo>
                    <a:pt x="1029958" y="236839"/>
                  </a:moveTo>
                  <a:lnTo>
                    <a:pt x="1029958" y="120626"/>
                  </a:lnTo>
                  <a:cubicBezTo>
                    <a:pt x="1029958" y="116703"/>
                    <a:pt x="1026527" y="113761"/>
                    <a:pt x="1023095" y="113761"/>
                  </a:cubicBezTo>
                  <a:lnTo>
                    <a:pt x="1008389" y="113761"/>
                  </a:lnTo>
                  <a:cubicBezTo>
                    <a:pt x="1005447" y="113761"/>
                    <a:pt x="1002996" y="115723"/>
                    <a:pt x="1002016" y="118175"/>
                  </a:cubicBezTo>
                  <a:lnTo>
                    <a:pt x="968190" y="187314"/>
                  </a:lnTo>
                  <a:cubicBezTo>
                    <a:pt x="967210" y="188785"/>
                    <a:pt x="966720" y="189766"/>
                    <a:pt x="966229" y="189766"/>
                  </a:cubicBezTo>
                  <a:cubicBezTo>
                    <a:pt x="965249" y="189766"/>
                    <a:pt x="965249" y="188785"/>
                    <a:pt x="964268" y="187314"/>
                  </a:cubicBezTo>
                  <a:lnTo>
                    <a:pt x="930443" y="118175"/>
                  </a:lnTo>
                  <a:cubicBezTo>
                    <a:pt x="928972" y="115723"/>
                    <a:pt x="926521" y="113761"/>
                    <a:pt x="924070" y="113761"/>
                  </a:cubicBezTo>
                  <a:lnTo>
                    <a:pt x="909363" y="113761"/>
                  </a:lnTo>
                  <a:cubicBezTo>
                    <a:pt x="905442" y="113761"/>
                    <a:pt x="902010" y="116703"/>
                    <a:pt x="902010" y="120626"/>
                  </a:cubicBezTo>
                  <a:lnTo>
                    <a:pt x="902010" y="236839"/>
                  </a:lnTo>
                  <a:cubicBezTo>
                    <a:pt x="902010" y="238801"/>
                    <a:pt x="903481" y="239291"/>
                    <a:pt x="904952" y="239291"/>
                  </a:cubicBezTo>
                  <a:lnTo>
                    <a:pt x="923090" y="239291"/>
                  </a:lnTo>
                  <a:cubicBezTo>
                    <a:pt x="924561" y="239291"/>
                    <a:pt x="926031" y="237330"/>
                    <a:pt x="926031" y="235859"/>
                  </a:cubicBezTo>
                  <a:lnTo>
                    <a:pt x="926031" y="159364"/>
                  </a:lnTo>
                  <a:cubicBezTo>
                    <a:pt x="926031" y="157893"/>
                    <a:pt x="926031" y="157403"/>
                    <a:pt x="926521" y="157403"/>
                  </a:cubicBezTo>
                  <a:cubicBezTo>
                    <a:pt x="926521" y="157403"/>
                    <a:pt x="927012" y="157893"/>
                    <a:pt x="927502" y="158383"/>
                  </a:cubicBezTo>
                  <a:lnTo>
                    <a:pt x="956425" y="221639"/>
                  </a:lnTo>
                  <a:cubicBezTo>
                    <a:pt x="957405" y="223600"/>
                    <a:pt x="959856" y="224581"/>
                    <a:pt x="962307" y="224581"/>
                  </a:cubicBezTo>
                  <a:lnTo>
                    <a:pt x="971622" y="224581"/>
                  </a:lnTo>
                  <a:cubicBezTo>
                    <a:pt x="974073" y="224581"/>
                    <a:pt x="976034" y="223600"/>
                    <a:pt x="977505" y="221639"/>
                  </a:cubicBezTo>
                  <a:lnTo>
                    <a:pt x="1005937" y="158383"/>
                  </a:lnTo>
                  <a:cubicBezTo>
                    <a:pt x="1006428" y="157893"/>
                    <a:pt x="1006918" y="157403"/>
                    <a:pt x="1006918" y="157403"/>
                  </a:cubicBezTo>
                  <a:cubicBezTo>
                    <a:pt x="1007408" y="157403"/>
                    <a:pt x="1007408" y="157893"/>
                    <a:pt x="1007408" y="159364"/>
                  </a:cubicBezTo>
                  <a:lnTo>
                    <a:pt x="1007408" y="235859"/>
                  </a:lnTo>
                  <a:cubicBezTo>
                    <a:pt x="1007408" y="237820"/>
                    <a:pt x="1008879" y="239291"/>
                    <a:pt x="1010350" y="239291"/>
                  </a:cubicBezTo>
                  <a:lnTo>
                    <a:pt x="1028488" y="239291"/>
                  </a:lnTo>
                  <a:cubicBezTo>
                    <a:pt x="1028488" y="239781"/>
                    <a:pt x="1029958" y="238801"/>
                    <a:pt x="1029958" y="236839"/>
                  </a:cubicBezTo>
                  <a:close/>
                  <a:moveTo>
                    <a:pt x="1423607" y="232426"/>
                  </a:moveTo>
                  <a:lnTo>
                    <a:pt x="1423607" y="116703"/>
                  </a:lnTo>
                  <a:cubicBezTo>
                    <a:pt x="1423607" y="114742"/>
                    <a:pt x="1422137" y="113271"/>
                    <a:pt x="1420176" y="113271"/>
                  </a:cubicBezTo>
                  <a:lnTo>
                    <a:pt x="1404979" y="113271"/>
                  </a:lnTo>
                  <a:cubicBezTo>
                    <a:pt x="1403018" y="113271"/>
                    <a:pt x="1401547" y="114742"/>
                    <a:pt x="1401547" y="116703"/>
                  </a:cubicBezTo>
                  <a:lnTo>
                    <a:pt x="1401547" y="203986"/>
                  </a:lnTo>
                  <a:cubicBezTo>
                    <a:pt x="1401547" y="204967"/>
                    <a:pt x="1401057" y="205457"/>
                    <a:pt x="1400567" y="205457"/>
                  </a:cubicBezTo>
                  <a:cubicBezTo>
                    <a:pt x="1400077" y="205457"/>
                    <a:pt x="1399586" y="204967"/>
                    <a:pt x="1399096" y="203986"/>
                  </a:cubicBezTo>
                  <a:lnTo>
                    <a:pt x="1349093" y="118665"/>
                  </a:lnTo>
                  <a:cubicBezTo>
                    <a:pt x="1347132" y="114252"/>
                    <a:pt x="1345172" y="112781"/>
                    <a:pt x="1341250" y="112781"/>
                  </a:cubicBezTo>
                  <a:lnTo>
                    <a:pt x="1322131" y="112781"/>
                  </a:lnTo>
                  <a:cubicBezTo>
                    <a:pt x="1318209" y="112781"/>
                    <a:pt x="1315268" y="115723"/>
                    <a:pt x="1315268" y="119646"/>
                  </a:cubicBezTo>
                  <a:lnTo>
                    <a:pt x="1315268" y="234878"/>
                  </a:lnTo>
                  <a:cubicBezTo>
                    <a:pt x="1315268" y="236839"/>
                    <a:pt x="1316739" y="238310"/>
                    <a:pt x="1318700" y="238310"/>
                  </a:cubicBezTo>
                  <a:lnTo>
                    <a:pt x="1333897" y="238310"/>
                  </a:lnTo>
                  <a:cubicBezTo>
                    <a:pt x="1335857" y="238310"/>
                    <a:pt x="1337328" y="236839"/>
                    <a:pt x="1337328" y="234878"/>
                  </a:cubicBezTo>
                  <a:lnTo>
                    <a:pt x="1337328" y="151518"/>
                  </a:lnTo>
                  <a:cubicBezTo>
                    <a:pt x="1337328" y="150538"/>
                    <a:pt x="1337818" y="150047"/>
                    <a:pt x="1338308" y="150047"/>
                  </a:cubicBezTo>
                  <a:cubicBezTo>
                    <a:pt x="1338799" y="150047"/>
                    <a:pt x="1339289" y="150538"/>
                    <a:pt x="1339779" y="151518"/>
                  </a:cubicBezTo>
                  <a:lnTo>
                    <a:pt x="1387821" y="231936"/>
                  </a:lnTo>
                  <a:cubicBezTo>
                    <a:pt x="1390762" y="238310"/>
                    <a:pt x="1394194" y="238310"/>
                    <a:pt x="1398606" y="238310"/>
                  </a:cubicBezTo>
                  <a:lnTo>
                    <a:pt x="1416744" y="238310"/>
                  </a:lnTo>
                  <a:cubicBezTo>
                    <a:pt x="1420176" y="239781"/>
                    <a:pt x="1423607" y="236349"/>
                    <a:pt x="1423607" y="232426"/>
                  </a:cubicBezTo>
                  <a:close/>
                  <a:moveTo>
                    <a:pt x="1152514" y="203986"/>
                  </a:moveTo>
                  <a:cubicBezTo>
                    <a:pt x="1152514" y="186824"/>
                    <a:pt x="1142710" y="177997"/>
                    <a:pt x="1128003" y="172113"/>
                  </a:cubicBezTo>
                  <a:cubicBezTo>
                    <a:pt x="1116238" y="167210"/>
                    <a:pt x="1105943" y="163287"/>
                    <a:pt x="1098099" y="160345"/>
                  </a:cubicBezTo>
                  <a:cubicBezTo>
                    <a:pt x="1090256" y="157403"/>
                    <a:pt x="1083393" y="152009"/>
                    <a:pt x="1083393" y="146124"/>
                  </a:cubicBezTo>
                  <a:cubicBezTo>
                    <a:pt x="1083393" y="138279"/>
                    <a:pt x="1093197" y="133375"/>
                    <a:pt x="1106433" y="133375"/>
                  </a:cubicBezTo>
                  <a:cubicBezTo>
                    <a:pt x="1122120" y="133375"/>
                    <a:pt x="1133885" y="135337"/>
                    <a:pt x="1145651" y="136808"/>
                  </a:cubicBezTo>
                  <a:cubicBezTo>
                    <a:pt x="1145651" y="136808"/>
                    <a:pt x="1145651" y="136808"/>
                    <a:pt x="1146141" y="136808"/>
                  </a:cubicBezTo>
                  <a:cubicBezTo>
                    <a:pt x="1148102" y="136808"/>
                    <a:pt x="1149083" y="135337"/>
                    <a:pt x="1149083" y="133375"/>
                  </a:cubicBezTo>
                  <a:lnTo>
                    <a:pt x="1149083" y="120136"/>
                  </a:lnTo>
                  <a:cubicBezTo>
                    <a:pt x="1149083" y="118175"/>
                    <a:pt x="1147612" y="117194"/>
                    <a:pt x="1146141" y="116703"/>
                  </a:cubicBezTo>
                  <a:cubicBezTo>
                    <a:pt x="1140259" y="115232"/>
                    <a:pt x="1124571" y="111800"/>
                    <a:pt x="1107904" y="111800"/>
                  </a:cubicBezTo>
                  <a:cubicBezTo>
                    <a:pt x="1075059" y="111800"/>
                    <a:pt x="1059372" y="126020"/>
                    <a:pt x="1059372" y="145634"/>
                  </a:cubicBezTo>
                  <a:cubicBezTo>
                    <a:pt x="1059372" y="157893"/>
                    <a:pt x="1064764" y="170152"/>
                    <a:pt x="1080451" y="176526"/>
                  </a:cubicBezTo>
                  <a:cubicBezTo>
                    <a:pt x="1096139" y="182901"/>
                    <a:pt x="1127513" y="190256"/>
                    <a:pt x="1127513" y="203496"/>
                  </a:cubicBezTo>
                  <a:cubicBezTo>
                    <a:pt x="1127513" y="213793"/>
                    <a:pt x="1122610" y="219677"/>
                    <a:pt x="1106923" y="219677"/>
                  </a:cubicBezTo>
                  <a:cubicBezTo>
                    <a:pt x="1090746" y="219677"/>
                    <a:pt x="1074079" y="217225"/>
                    <a:pt x="1066725" y="216245"/>
                  </a:cubicBezTo>
                  <a:cubicBezTo>
                    <a:pt x="1066725" y="216245"/>
                    <a:pt x="1066725" y="216245"/>
                    <a:pt x="1066235" y="216245"/>
                  </a:cubicBezTo>
                  <a:cubicBezTo>
                    <a:pt x="1064274" y="216245"/>
                    <a:pt x="1062803" y="217716"/>
                    <a:pt x="1062803" y="219677"/>
                  </a:cubicBezTo>
                  <a:lnTo>
                    <a:pt x="1062803" y="232426"/>
                  </a:lnTo>
                  <a:cubicBezTo>
                    <a:pt x="1062803" y="234388"/>
                    <a:pt x="1064274" y="235368"/>
                    <a:pt x="1066235" y="235859"/>
                  </a:cubicBezTo>
                  <a:cubicBezTo>
                    <a:pt x="1074569" y="237820"/>
                    <a:pt x="1090746" y="240762"/>
                    <a:pt x="1106433" y="240762"/>
                  </a:cubicBezTo>
                  <a:cubicBezTo>
                    <a:pt x="1141239" y="241253"/>
                    <a:pt x="1152514" y="221639"/>
                    <a:pt x="1152514" y="203986"/>
                  </a:cubicBezTo>
                  <a:close/>
                  <a:moveTo>
                    <a:pt x="1287816" y="167210"/>
                  </a:moveTo>
                  <a:lnTo>
                    <a:pt x="1287816" y="185353"/>
                  </a:lnTo>
                  <a:cubicBezTo>
                    <a:pt x="1287816" y="224581"/>
                    <a:pt x="1260853" y="240762"/>
                    <a:pt x="1231440" y="240762"/>
                  </a:cubicBezTo>
                  <a:cubicBezTo>
                    <a:pt x="1202027" y="240762"/>
                    <a:pt x="1175064" y="224581"/>
                    <a:pt x="1175064" y="185353"/>
                  </a:cubicBezTo>
                  <a:lnTo>
                    <a:pt x="1175064" y="167210"/>
                  </a:lnTo>
                  <a:cubicBezTo>
                    <a:pt x="1175064" y="127982"/>
                    <a:pt x="1202027" y="111800"/>
                    <a:pt x="1231440" y="111800"/>
                  </a:cubicBezTo>
                  <a:cubicBezTo>
                    <a:pt x="1260363" y="112290"/>
                    <a:pt x="1287816" y="128472"/>
                    <a:pt x="1287816" y="167210"/>
                  </a:cubicBezTo>
                  <a:close/>
                  <a:moveTo>
                    <a:pt x="1262814" y="167210"/>
                  </a:moveTo>
                  <a:cubicBezTo>
                    <a:pt x="1262814" y="143673"/>
                    <a:pt x="1248598" y="133375"/>
                    <a:pt x="1231440" y="133375"/>
                  </a:cubicBezTo>
                  <a:cubicBezTo>
                    <a:pt x="1214282" y="133375"/>
                    <a:pt x="1200066" y="143673"/>
                    <a:pt x="1200066" y="167210"/>
                  </a:cubicBezTo>
                  <a:lnTo>
                    <a:pt x="1200066" y="185353"/>
                  </a:lnTo>
                  <a:cubicBezTo>
                    <a:pt x="1200066" y="208889"/>
                    <a:pt x="1214282" y="219187"/>
                    <a:pt x="1231440" y="219187"/>
                  </a:cubicBezTo>
                  <a:cubicBezTo>
                    <a:pt x="1248598" y="219187"/>
                    <a:pt x="1262814" y="208889"/>
                    <a:pt x="1262814" y="185353"/>
                  </a:cubicBezTo>
                  <a:lnTo>
                    <a:pt x="1262814" y="167210"/>
                  </a:lnTo>
                  <a:close/>
                  <a:moveTo>
                    <a:pt x="1609402" y="237330"/>
                  </a:moveTo>
                  <a:cubicBezTo>
                    <a:pt x="1609402" y="238310"/>
                    <a:pt x="1608912" y="239291"/>
                    <a:pt x="1607441" y="239291"/>
                  </a:cubicBezTo>
                  <a:lnTo>
                    <a:pt x="1585871" y="239291"/>
                  </a:lnTo>
                  <a:cubicBezTo>
                    <a:pt x="1583910" y="239291"/>
                    <a:pt x="1583420" y="237330"/>
                    <a:pt x="1582439" y="235859"/>
                  </a:cubicBezTo>
                  <a:lnTo>
                    <a:pt x="1556948" y="192708"/>
                  </a:lnTo>
                  <a:lnTo>
                    <a:pt x="1553026" y="192708"/>
                  </a:lnTo>
                  <a:cubicBezTo>
                    <a:pt x="1548614" y="192708"/>
                    <a:pt x="1533908" y="192217"/>
                    <a:pt x="1529986" y="192217"/>
                  </a:cubicBezTo>
                  <a:lnTo>
                    <a:pt x="1529986" y="235859"/>
                  </a:lnTo>
                  <a:cubicBezTo>
                    <a:pt x="1529986" y="237820"/>
                    <a:pt x="1528515" y="239291"/>
                    <a:pt x="1526554" y="239291"/>
                  </a:cubicBezTo>
                  <a:lnTo>
                    <a:pt x="1508416" y="239291"/>
                  </a:lnTo>
                  <a:cubicBezTo>
                    <a:pt x="1506455" y="239291"/>
                    <a:pt x="1504984" y="237820"/>
                    <a:pt x="1504984" y="235859"/>
                  </a:cubicBezTo>
                  <a:lnTo>
                    <a:pt x="1504984" y="119646"/>
                  </a:lnTo>
                  <a:cubicBezTo>
                    <a:pt x="1504984" y="116213"/>
                    <a:pt x="1506945" y="114742"/>
                    <a:pt x="1510867" y="114252"/>
                  </a:cubicBezTo>
                  <a:cubicBezTo>
                    <a:pt x="1520181" y="112781"/>
                    <a:pt x="1539790" y="111800"/>
                    <a:pt x="1553026" y="111800"/>
                  </a:cubicBezTo>
                  <a:cubicBezTo>
                    <a:pt x="1580479" y="111800"/>
                    <a:pt x="1605480" y="121607"/>
                    <a:pt x="1605480" y="152009"/>
                  </a:cubicBezTo>
                  <a:lnTo>
                    <a:pt x="1605480" y="153480"/>
                  </a:lnTo>
                  <a:cubicBezTo>
                    <a:pt x="1605480" y="172113"/>
                    <a:pt x="1596166" y="182410"/>
                    <a:pt x="1581459" y="188295"/>
                  </a:cubicBezTo>
                  <a:lnTo>
                    <a:pt x="1609402" y="235859"/>
                  </a:lnTo>
                  <a:cubicBezTo>
                    <a:pt x="1609402" y="236349"/>
                    <a:pt x="1609402" y="236839"/>
                    <a:pt x="1609402" y="237330"/>
                  </a:cubicBezTo>
                  <a:close/>
                  <a:moveTo>
                    <a:pt x="1580969" y="152009"/>
                  </a:moveTo>
                  <a:cubicBezTo>
                    <a:pt x="1580969" y="138769"/>
                    <a:pt x="1570674" y="132885"/>
                    <a:pt x="1553026" y="132885"/>
                  </a:cubicBezTo>
                  <a:cubicBezTo>
                    <a:pt x="1549104" y="132885"/>
                    <a:pt x="1532927" y="133375"/>
                    <a:pt x="1529986" y="133375"/>
                  </a:cubicBezTo>
                  <a:lnTo>
                    <a:pt x="1529986" y="171623"/>
                  </a:lnTo>
                  <a:cubicBezTo>
                    <a:pt x="1532927" y="171623"/>
                    <a:pt x="1550085" y="172113"/>
                    <a:pt x="1553026" y="172113"/>
                  </a:cubicBezTo>
                  <a:cubicBezTo>
                    <a:pt x="1571164" y="172113"/>
                    <a:pt x="1580969" y="168681"/>
                    <a:pt x="1580969" y="152989"/>
                  </a:cubicBezTo>
                  <a:lnTo>
                    <a:pt x="1580969" y="152009"/>
                  </a:lnTo>
                  <a:close/>
                  <a:moveTo>
                    <a:pt x="1656953" y="184372"/>
                  </a:moveTo>
                  <a:lnTo>
                    <a:pt x="1713819" y="184372"/>
                  </a:lnTo>
                  <a:cubicBezTo>
                    <a:pt x="1715780" y="184372"/>
                    <a:pt x="1717251" y="182901"/>
                    <a:pt x="1717251" y="180939"/>
                  </a:cubicBezTo>
                  <a:lnTo>
                    <a:pt x="1717251" y="168190"/>
                  </a:lnTo>
                  <a:cubicBezTo>
                    <a:pt x="1717251" y="166229"/>
                    <a:pt x="1715780" y="164758"/>
                    <a:pt x="1713819" y="164758"/>
                  </a:cubicBezTo>
                  <a:lnTo>
                    <a:pt x="1656953" y="164758"/>
                  </a:lnTo>
                  <a:lnTo>
                    <a:pt x="1656953" y="148576"/>
                  </a:lnTo>
                  <a:cubicBezTo>
                    <a:pt x="1656953" y="133866"/>
                    <a:pt x="1657444" y="133375"/>
                    <a:pt x="1671170" y="133375"/>
                  </a:cubicBezTo>
                  <a:lnTo>
                    <a:pt x="1716270" y="133375"/>
                  </a:lnTo>
                  <a:cubicBezTo>
                    <a:pt x="1718231" y="133375"/>
                    <a:pt x="1719702" y="131904"/>
                    <a:pt x="1719702" y="129943"/>
                  </a:cubicBezTo>
                  <a:lnTo>
                    <a:pt x="1719702" y="118665"/>
                  </a:lnTo>
                  <a:cubicBezTo>
                    <a:pt x="1719702" y="116213"/>
                    <a:pt x="1718722" y="115232"/>
                    <a:pt x="1716270" y="114742"/>
                  </a:cubicBezTo>
                  <a:cubicBezTo>
                    <a:pt x="1710388" y="113761"/>
                    <a:pt x="1699113" y="112290"/>
                    <a:pt x="1678033" y="112290"/>
                  </a:cubicBezTo>
                  <a:cubicBezTo>
                    <a:pt x="1648619" y="112290"/>
                    <a:pt x="1632933" y="112290"/>
                    <a:pt x="1632933" y="148576"/>
                  </a:cubicBezTo>
                  <a:lnTo>
                    <a:pt x="1632933" y="204476"/>
                  </a:lnTo>
                  <a:cubicBezTo>
                    <a:pt x="1632933" y="241253"/>
                    <a:pt x="1648619" y="240762"/>
                    <a:pt x="1678033" y="240762"/>
                  </a:cubicBezTo>
                  <a:cubicBezTo>
                    <a:pt x="1699113" y="240762"/>
                    <a:pt x="1710878" y="239291"/>
                    <a:pt x="1716270" y="238310"/>
                  </a:cubicBezTo>
                  <a:cubicBezTo>
                    <a:pt x="1718722" y="237820"/>
                    <a:pt x="1719702" y="236839"/>
                    <a:pt x="1719702" y="234388"/>
                  </a:cubicBezTo>
                  <a:lnTo>
                    <a:pt x="1719702" y="223110"/>
                  </a:lnTo>
                  <a:cubicBezTo>
                    <a:pt x="1719702" y="221148"/>
                    <a:pt x="1718231" y="219677"/>
                    <a:pt x="1716270" y="219677"/>
                  </a:cubicBezTo>
                  <a:lnTo>
                    <a:pt x="1671170" y="219677"/>
                  </a:lnTo>
                  <a:cubicBezTo>
                    <a:pt x="1657934" y="219677"/>
                    <a:pt x="1656953" y="219187"/>
                    <a:pt x="1656953" y="204476"/>
                  </a:cubicBezTo>
                  <a:lnTo>
                    <a:pt x="1656953" y="184372"/>
                  </a:lnTo>
                  <a:close/>
                  <a:moveTo>
                    <a:pt x="1852062" y="190746"/>
                  </a:moveTo>
                  <a:lnTo>
                    <a:pt x="1852062" y="116703"/>
                  </a:lnTo>
                  <a:cubicBezTo>
                    <a:pt x="1852062" y="114742"/>
                    <a:pt x="1850591" y="113271"/>
                    <a:pt x="1848631" y="113271"/>
                  </a:cubicBezTo>
                  <a:lnTo>
                    <a:pt x="1830982" y="113271"/>
                  </a:lnTo>
                  <a:cubicBezTo>
                    <a:pt x="1829022" y="113271"/>
                    <a:pt x="1827551" y="114742"/>
                    <a:pt x="1827551" y="116703"/>
                  </a:cubicBezTo>
                  <a:lnTo>
                    <a:pt x="1827551" y="190746"/>
                  </a:lnTo>
                  <a:cubicBezTo>
                    <a:pt x="1827551" y="210851"/>
                    <a:pt x="1818237" y="220658"/>
                    <a:pt x="1799118" y="220658"/>
                  </a:cubicBezTo>
                  <a:cubicBezTo>
                    <a:pt x="1779999" y="220658"/>
                    <a:pt x="1770685" y="210851"/>
                    <a:pt x="1770685" y="190746"/>
                  </a:cubicBezTo>
                  <a:lnTo>
                    <a:pt x="1770685" y="116703"/>
                  </a:lnTo>
                  <a:cubicBezTo>
                    <a:pt x="1770685" y="114742"/>
                    <a:pt x="1769214" y="113271"/>
                    <a:pt x="1767253" y="113271"/>
                  </a:cubicBezTo>
                  <a:lnTo>
                    <a:pt x="1749606" y="113271"/>
                  </a:lnTo>
                  <a:cubicBezTo>
                    <a:pt x="1747645" y="113271"/>
                    <a:pt x="1746174" y="114742"/>
                    <a:pt x="1746174" y="116703"/>
                  </a:cubicBezTo>
                  <a:lnTo>
                    <a:pt x="1746174" y="190746"/>
                  </a:lnTo>
                  <a:cubicBezTo>
                    <a:pt x="1746174" y="228503"/>
                    <a:pt x="1770685" y="240762"/>
                    <a:pt x="1799118" y="240762"/>
                  </a:cubicBezTo>
                  <a:cubicBezTo>
                    <a:pt x="1827551" y="240762"/>
                    <a:pt x="1852062" y="228503"/>
                    <a:pt x="1852062" y="190746"/>
                  </a:cubicBezTo>
                  <a:close/>
                  <a:moveTo>
                    <a:pt x="1972167" y="130924"/>
                  </a:moveTo>
                  <a:lnTo>
                    <a:pt x="1972167" y="116703"/>
                  </a:lnTo>
                  <a:cubicBezTo>
                    <a:pt x="1972167" y="114742"/>
                    <a:pt x="1970696" y="113271"/>
                    <a:pt x="1968735" y="113271"/>
                  </a:cubicBezTo>
                  <a:lnTo>
                    <a:pt x="1873142" y="113271"/>
                  </a:lnTo>
                  <a:cubicBezTo>
                    <a:pt x="1871181" y="113271"/>
                    <a:pt x="1869710" y="114742"/>
                    <a:pt x="1869710" y="116703"/>
                  </a:cubicBezTo>
                  <a:lnTo>
                    <a:pt x="1869710" y="130924"/>
                  </a:lnTo>
                  <a:cubicBezTo>
                    <a:pt x="1869710" y="132885"/>
                    <a:pt x="1871181" y="133866"/>
                    <a:pt x="1873142" y="133866"/>
                  </a:cubicBezTo>
                  <a:lnTo>
                    <a:pt x="1908438" y="133866"/>
                  </a:lnTo>
                  <a:lnTo>
                    <a:pt x="1908438" y="235859"/>
                  </a:lnTo>
                  <a:cubicBezTo>
                    <a:pt x="1908438" y="237820"/>
                    <a:pt x="1909909" y="239291"/>
                    <a:pt x="1911869" y="239291"/>
                  </a:cubicBezTo>
                  <a:lnTo>
                    <a:pt x="1929517" y="239291"/>
                  </a:lnTo>
                  <a:cubicBezTo>
                    <a:pt x="1931478" y="239291"/>
                    <a:pt x="1932949" y="237820"/>
                    <a:pt x="1932949" y="235859"/>
                  </a:cubicBezTo>
                  <a:lnTo>
                    <a:pt x="1932949" y="133866"/>
                  </a:lnTo>
                  <a:lnTo>
                    <a:pt x="1968245" y="133866"/>
                  </a:lnTo>
                  <a:cubicBezTo>
                    <a:pt x="1970696" y="133866"/>
                    <a:pt x="1972167" y="132885"/>
                    <a:pt x="1972167" y="130924"/>
                  </a:cubicBezTo>
                  <a:close/>
                  <a:moveTo>
                    <a:pt x="2211886" y="237330"/>
                  </a:moveTo>
                  <a:cubicBezTo>
                    <a:pt x="2211886" y="238310"/>
                    <a:pt x="2211396" y="239291"/>
                    <a:pt x="2209925" y="239291"/>
                  </a:cubicBezTo>
                  <a:lnTo>
                    <a:pt x="2188355" y="239291"/>
                  </a:lnTo>
                  <a:cubicBezTo>
                    <a:pt x="2186394" y="239291"/>
                    <a:pt x="2185904" y="237330"/>
                    <a:pt x="2184923" y="235859"/>
                  </a:cubicBezTo>
                  <a:lnTo>
                    <a:pt x="2159432" y="192708"/>
                  </a:lnTo>
                  <a:lnTo>
                    <a:pt x="2155510" y="192708"/>
                  </a:lnTo>
                  <a:cubicBezTo>
                    <a:pt x="2151098" y="192708"/>
                    <a:pt x="2136391" y="192217"/>
                    <a:pt x="2132470" y="192217"/>
                  </a:cubicBezTo>
                  <a:lnTo>
                    <a:pt x="2132470" y="235859"/>
                  </a:lnTo>
                  <a:cubicBezTo>
                    <a:pt x="2132470" y="237820"/>
                    <a:pt x="2130999" y="239291"/>
                    <a:pt x="2129038" y="239291"/>
                  </a:cubicBezTo>
                  <a:lnTo>
                    <a:pt x="2111390" y="239291"/>
                  </a:lnTo>
                  <a:cubicBezTo>
                    <a:pt x="2109429" y="239291"/>
                    <a:pt x="2107958" y="237820"/>
                    <a:pt x="2107958" y="235859"/>
                  </a:cubicBezTo>
                  <a:lnTo>
                    <a:pt x="2107958" y="119646"/>
                  </a:lnTo>
                  <a:cubicBezTo>
                    <a:pt x="2107958" y="116213"/>
                    <a:pt x="2109919" y="114742"/>
                    <a:pt x="2113841" y="114252"/>
                  </a:cubicBezTo>
                  <a:cubicBezTo>
                    <a:pt x="2123156" y="112781"/>
                    <a:pt x="2142764" y="111800"/>
                    <a:pt x="2156000" y="111800"/>
                  </a:cubicBezTo>
                  <a:cubicBezTo>
                    <a:pt x="2183453" y="111800"/>
                    <a:pt x="2208454" y="121607"/>
                    <a:pt x="2208454" y="152009"/>
                  </a:cubicBezTo>
                  <a:lnTo>
                    <a:pt x="2208454" y="153480"/>
                  </a:lnTo>
                  <a:cubicBezTo>
                    <a:pt x="2208454" y="172113"/>
                    <a:pt x="2199140" y="182410"/>
                    <a:pt x="2184433" y="188295"/>
                  </a:cubicBezTo>
                  <a:lnTo>
                    <a:pt x="2212376" y="235859"/>
                  </a:lnTo>
                  <a:cubicBezTo>
                    <a:pt x="2211886" y="236349"/>
                    <a:pt x="2211886" y="236839"/>
                    <a:pt x="2211886" y="237330"/>
                  </a:cubicBezTo>
                  <a:close/>
                  <a:moveTo>
                    <a:pt x="2182962" y="152009"/>
                  </a:moveTo>
                  <a:cubicBezTo>
                    <a:pt x="2182962" y="138769"/>
                    <a:pt x="2172668" y="132885"/>
                    <a:pt x="2155020" y="132885"/>
                  </a:cubicBezTo>
                  <a:cubicBezTo>
                    <a:pt x="2151098" y="132885"/>
                    <a:pt x="2135411" y="133375"/>
                    <a:pt x="2131979" y="133375"/>
                  </a:cubicBezTo>
                  <a:lnTo>
                    <a:pt x="2131979" y="171623"/>
                  </a:lnTo>
                  <a:cubicBezTo>
                    <a:pt x="2134921" y="171623"/>
                    <a:pt x="2152078" y="172113"/>
                    <a:pt x="2155020" y="172113"/>
                  </a:cubicBezTo>
                  <a:cubicBezTo>
                    <a:pt x="2173158" y="172113"/>
                    <a:pt x="2182962" y="168681"/>
                    <a:pt x="2182962" y="152989"/>
                  </a:cubicBezTo>
                  <a:lnTo>
                    <a:pt x="2182962" y="152009"/>
                  </a:lnTo>
                  <a:close/>
                  <a:moveTo>
                    <a:pt x="2324147" y="203986"/>
                  </a:moveTo>
                  <a:cubicBezTo>
                    <a:pt x="2324147" y="186824"/>
                    <a:pt x="2314342" y="177997"/>
                    <a:pt x="2299636" y="172113"/>
                  </a:cubicBezTo>
                  <a:cubicBezTo>
                    <a:pt x="2287870" y="167210"/>
                    <a:pt x="2277576" y="163287"/>
                    <a:pt x="2269732" y="160345"/>
                  </a:cubicBezTo>
                  <a:cubicBezTo>
                    <a:pt x="2261889" y="157403"/>
                    <a:pt x="2255025" y="152009"/>
                    <a:pt x="2255025" y="146124"/>
                  </a:cubicBezTo>
                  <a:cubicBezTo>
                    <a:pt x="2255025" y="138279"/>
                    <a:pt x="2264830" y="133375"/>
                    <a:pt x="2278066" y="133375"/>
                  </a:cubicBezTo>
                  <a:cubicBezTo>
                    <a:pt x="2293263" y="133375"/>
                    <a:pt x="2305518" y="135337"/>
                    <a:pt x="2317284" y="136808"/>
                  </a:cubicBezTo>
                  <a:cubicBezTo>
                    <a:pt x="2317284" y="136808"/>
                    <a:pt x="2317774" y="136808"/>
                    <a:pt x="2317774" y="136808"/>
                  </a:cubicBezTo>
                  <a:cubicBezTo>
                    <a:pt x="2319735" y="136808"/>
                    <a:pt x="2320715" y="135337"/>
                    <a:pt x="2320715" y="133375"/>
                  </a:cubicBezTo>
                  <a:lnTo>
                    <a:pt x="2320715" y="120136"/>
                  </a:lnTo>
                  <a:cubicBezTo>
                    <a:pt x="2320715" y="118175"/>
                    <a:pt x="2319245" y="117194"/>
                    <a:pt x="2317774" y="116703"/>
                  </a:cubicBezTo>
                  <a:cubicBezTo>
                    <a:pt x="2311891" y="115232"/>
                    <a:pt x="2296204" y="111800"/>
                    <a:pt x="2279536" y="111800"/>
                  </a:cubicBezTo>
                  <a:cubicBezTo>
                    <a:pt x="2246691" y="111800"/>
                    <a:pt x="2231005" y="126020"/>
                    <a:pt x="2231005" y="145634"/>
                  </a:cubicBezTo>
                  <a:cubicBezTo>
                    <a:pt x="2231005" y="157893"/>
                    <a:pt x="2236397" y="170152"/>
                    <a:pt x="2252084" y="176526"/>
                  </a:cubicBezTo>
                  <a:cubicBezTo>
                    <a:pt x="2267771" y="182901"/>
                    <a:pt x="2299145" y="190256"/>
                    <a:pt x="2299145" y="203496"/>
                  </a:cubicBezTo>
                  <a:cubicBezTo>
                    <a:pt x="2299145" y="213793"/>
                    <a:pt x="2294243" y="219677"/>
                    <a:pt x="2278556" y="219677"/>
                  </a:cubicBezTo>
                  <a:cubicBezTo>
                    <a:pt x="2262379" y="219677"/>
                    <a:pt x="2245711" y="217225"/>
                    <a:pt x="2238358" y="216245"/>
                  </a:cubicBezTo>
                  <a:cubicBezTo>
                    <a:pt x="2238358" y="216245"/>
                    <a:pt x="2238358" y="216245"/>
                    <a:pt x="2237867" y="216245"/>
                  </a:cubicBezTo>
                  <a:cubicBezTo>
                    <a:pt x="2235907" y="216245"/>
                    <a:pt x="2234436" y="217716"/>
                    <a:pt x="2234436" y="219677"/>
                  </a:cubicBezTo>
                  <a:lnTo>
                    <a:pt x="2234436" y="232426"/>
                  </a:lnTo>
                  <a:cubicBezTo>
                    <a:pt x="2234436" y="234388"/>
                    <a:pt x="2235907" y="235368"/>
                    <a:pt x="2237867" y="235859"/>
                  </a:cubicBezTo>
                  <a:cubicBezTo>
                    <a:pt x="2246201" y="237820"/>
                    <a:pt x="2262379" y="240762"/>
                    <a:pt x="2278066" y="240762"/>
                  </a:cubicBezTo>
                  <a:cubicBezTo>
                    <a:pt x="2312872" y="241253"/>
                    <a:pt x="2324147" y="221639"/>
                    <a:pt x="2324147" y="203986"/>
                  </a:cubicBezTo>
                  <a:close/>
                  <a:moveTo>
                    <a:pt x="2015306" y="184372"/>
                  </a:moveTo>
                  <a:lnTo>
                    <a:pt x="2072172" y="184372"/>
                  </a:lnTo>
                  <a:cubicBezTo>
                    <a:pt x="2074133" y="184372"/>
                    <a:pt x="2075604" y="182901"/>
                    <a:pt x="2075604" y="180939"/>
                  </a:cubicBezTo>
                  <a:lnTo>
                    <a:pt x="2075604" y="168190"/>
                  </a:lnTo>
                  <a:cubicBezTo>
                    <a:pt x="2075604" y="166229"/>
                    <a:pt x="2074133" y="164758"/>
                    <a:pt x="2072172" y="164758"/>
                  </a:cubicBezTo>
                  <a:lnTo>
                    <a:pt x="2015306" y="164758"/>
                  </a:lnTo>
                  <a:lnTo>
                    <a:pt x="2015306" y="148576"/>
                  </a:lnTo>
                  <a:cubicBezTo>
                    <a:pt x="2015306" y="133866"/>
                    <a:pt x="2015797" y="133375"/>
                    <a:pt x="2029523" y="133375"/>
                  </a:cubicBezTo>
                  <a:lnTo>
                    <a:pt x="2074623" y="133375"/>
                  </a:lnTo>
                  <a:cubicBezTo>
                    <a:pt x="2076584" y="133375"/>
                    <a:pt x="2078055" y="131904"/>
                    <a:pt x="2078055" y="129943"/>
                  </a:cubicBezTo>
                  <a:lnTo>
                    <a:pt x="2078055" y="118665"/>
                  </a:lnTo>
                  <a:cubicBezTo>
                    <a:pt x="2078055" y="116213"/>
                    <a:pt x="2077074" y="115232"/>
                    <a:pt x="2074623" y="114742"/>
                  </a:cubicBezTo>
                  <a:cubicBezTo>
                    <a:pt x="2068741" y="113761"/>
                    <a:pt x="2057465" y="112290"/>
                    <a:pt x="2036386" y="112290"/>
                  </a:cubicBezTo>
                  <a:cubicBezTo>
                    <a:pt x="2006973" y="112290"/>
                    <a:pt x="1991285" y="112290"/>
                    <a:pt x="1991285" y="148576"/>
                  </a:cubicBezTo>
                  <a:lnTo>
                    <a:pt x="1991285" y="204476"/>
                  </a:lnTo>
                  <a:cubicBezTo>
                    <a:pt x="1991285" y="241253"/>
                    <a:pt x="2006973" y="240762"/>
                    <a:pt x="2036386" y="240762"/>
                  </a:cubicBezTo>
                  <a:cubicBezTo>
                    <a:pt x="2057465" y="240762"/>
                    <a:pt x="2069231" y="239291"/>
                    <a:pt x="2074623" y="238310"/>
                  </a:cubicBezTo>
                  <a:cubicBezTo>
                    <a:pt x="2077074" y="237820"/>
                    <a:pt x="2078055" y="236839"/>
                    <a:pt x="2078055" y="234388"/>
                  </a:cubicBezTo>
                  <a:lnTo>
                    <a:pt x="2078055" y="223110"/>
                  </a:lnTo>
                  <a:cubicBezTo>
                    <a:pt x="2078055" y="221148"/>
                    <a:pt x="2076584" y="219677"/>
                    <a:pt x="2074623" y="219677"/>
                  </a:cubicBezTo>
                  <a:lnTo>
                    <a:pt x="2029523" y="219677"/>
                  </a:lnTo>
                  <a:cubicBezTo>
                    <a:pt x="2016287" y="219677"/>
                    <a:pt x="2015306" y="219187"/>
                    <a:pt x="2015306" y="204476"/>
                  </a:cubicBezTo>
                  <a:lnTo>
                    <a:pt x="2015306" y="184372"/>
                  </a:lnTo>
                  <a:close/>
                  <a:moveTo>
                    <a:pt x="2342775" y="137789"/>
                  </a:moveTo>
                  <a:cubicBezTo>
                    <a:pt x="2342775" y="151518"/>
                    <a:pt x="2353070" y="163287"/>
                    <a:pt x="2368757" y="163287"/>
                  </a:cubicBezTo>
                  <a:cubicBezTo>
                    <a:pt x="2384444" y="163287"/>
                    <a:pt x="2394739" y="151518"/>
                    <a:pt x="2394739" y="137789"/>
                  </a:cubicBezTo>
                  <a:cubicBezTo>
                    <a:pt x="2394739" y="123568"/>
                    <a:pt x="2384444" y="112290"/>
                    <a:pt x="2368757" y="112290"/>
                  </a:cubicBezTo>
                  <a:cubicBezTo>
                    <a:pt x="2353070" y="112290"/>
                    <a:pt x="2342775" y="123568"/>
                    <a:pt x="2342775" y="137789"/>
                  </a:cubicBezTo>
                  <a:close/>
                  <a:moveTo>
                    <a:pt x="2346697" y="137789"/>
                  </a:moveTo>
                  <a:cubicBezTo>
                    <a:pt x="2346697" y="125530"/>
                    <a:pt x="2355521" y="115723"/>
                    <a:pt x="2368757" y="115723"/>
                  </a:cubicBezTo>
                  <a:cubicBezTo>
                    <a:pt x="2382483" y="115723"/>
                    <a:pt x="2390817" y="125530"/>
                    <a:pt x="2390817" y="137789"/>
                  </a:cubicBezTo>
                  <a:cubicBezTo>
                    <a:pt x="2390817" y="150047"/>
                    <a:pt x="2381993" y="160345"/>
                    <a:pt x="2368757" y="160345"/>
                  </a:cubicBezTo>
                  <a:cubicBezTo>
                    <a:pt x="2355031" y="160345"/>
                    <a:pt x="2346697" y="150047"/>
                    <a:pt x="2346697" y="137789"/>
                  </a:cubicBezTo>
                  <a:close/>
                  <a:moveTo>
                    <a:pt x="2378562" y="131904"/>
                  </a:moveTo>
                  <a:cubicBezTo>
                    <a:pt x="2378562" y="127001"/>
                    <a:pt x="2375130" y="124549"/>
                    <a:pt x="2369738" y="124549"/>
                  </a:cubicBezTo>
                  <a:lnTo>
                    <a:pt x="2359933" y="124549"/>
                  </a:lnTo>
                  <a:lnTo>
                    <a:pt x="2359933" y="150047"/>
                  </a:lnTo>
                  <a:lnTo>
                    <a:pt x="2364835" y="150047"/>
                  </a:lnTo>
                  <a:lnTo>
                    <a:pt x="2364835" y="140240"/>
                  </a:lnTo>
                  <a:lnTo>
                    <a:pt x="2367777" y="140240"/>
                  </a:lnTo>
                  <a:lnTo>
                    <a:pt x="2375130" y="150047"/>
                  </a:lnTo>
                  <a:lnTo>
                    <a:pt x="2381013" y="150047"/>
                  </a:lnTo>
                  <a:lnTo>
                    <a:pt x="2373169" y="139750"/>
                  </a:lnTo>
                  <a:cubicBezTo>
                    <a:pt x="2377091" y="138279"/>
                    <a:pt x="2378562" y="135337"/>
                    <a:pt x="2378562" y="131904"/>
                  </a:cubicBezTo>
                  <a:close/>
                  <a:moveTo>
                    <a:pt x="2373659" y="132395"/>
                  </a:moveTo>
                  <a:cubicBezTo>
                    <a:pt x="2373659" y="134846"/>
                    <a:pt x="2372189" y="136317"/>
                    <a:pt x="2369247" y="136317"/>
                  </a:cubicBezTo>
                  <a:lnTo>
                    <a:pt x="2365325" y="136317"/>
                  </a:lnTo>
                  <a:lnTo>
                    <a:pt x="2365325" y="128472"/>
                  </a:lnTo>
                  <a:lnTo>
                    <a:pt x="2369738" y="128472"/>
                  </a:lnTo>
                  <a:cubicBezTo>
                    <a:pt x="2372189" y="128472"/>
                    <a:pt x="2373659" y="129453"/>
                    <a:pt x="2373659" y="132395"/>
                  </a:cubicBezTo>
                  <a:close/>
                </a:path>
              </a:pathLst>
            </a:custGeom>
            <a:solidFill>
              <a:srgbClr val="FFFFFF"/>
            </a:solidFill>
            <a:ln w="48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2369514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5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5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02197D6-E58D-4AE6-ADCB-A7FBC9816A0D}"/>
              </a:ext>
            </a:extLst>
          </p:cNvPr>
          <p:cNvSpPr txBox="1"/>
          <p:nvPr/>
        </p:nvSpPr>
        <p:spPr>
          <a:xfrm>
            <a:off x="976791" y="2010957"/>
            <a:ext cx="59029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Montserrat ExtraBold" panose="00000900000000000000" pitchFamily="2" charset="0"/>
              </a:rPr>
              <a:t>RPA na Automação de notas e recebimento físico e fiscal</a:t>
            </a:r>
          </a:p>
        </p:txBody>
      </p:sp>
    </p:spTree>
    <p:extLst>
      <p:ext uri="{BB962C8B-B14F-4D97-AF65-F5344CB8AC3E}">
        <p14:creationId xmlns:p14="http://schemas.microsoft.com/office/powerpoint/2010/main" val="2148080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lipse 54">
            <a:extLst>
              <a:ext uri="{FF2B5EF4-FFF2-40B4-BE49-F238E27FC236}">
                <a16:creationId xmlns:a16="http://schemas.microsoft.com/office/drawing/2014/main" id="{23965B50-CA96-4233-A723-84A30025605A}"/>
              </a:ext>
            </a:extLst>
          </p:cNvPr>
          <p:cNvSpPr/>
          <p:nvPr/>
        </p:nvSpPr>
        <p:spPr>
          <a:xfrm>
            <a:off x="-2730383" y="4413597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057019E9-6445-40EA-9710-0134B75AA0FA}"/>
              </a:ext>
            </a:extLst>
          </p:cNvPr>
          <p:cNvSpPr/>
          <p:nvPr/>
        </p:nvSpPr>
        <p:spPr>
          <a:xfrm>
            <a:off x="8169638" y="5773118"/>
            <a:ext cx="5542812" cy="5540880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15CE638C-C982-41EE-97F2-5C20172BB257}"/>
              </a:ext>
            </a:extLst>
          </p:cNvPr>
          <p:cNvGrpSpPr/>
          <p:nvPr/>
        </p:nvGrpSpPr>
        <p:grpSpPr>
          <a:xfrm>
            <a:off x="140183" y="3022321"/>
            <a:ext cx="2511653" cy="1092757"/>
            <a:chOff x="523302" y="2502742"/>
            <a:chExt cx="2511653" cy="1092757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A379CF89-1554-47A0-8253-9148DC4A8F5D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006D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1BD16224-49D3-4000-A536-C7DA0E2D80CD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3" name="Gráfico 62">
              <a:extLst>
                <a:ext uri="{FF2B5EF4-FFF2-40B4-BE49-F238E27FC236}">
                  <a16:creationId xmlns:a16="http://schemas.microsoft.com/office/drawing/2014/main" id="{F39CF238-0C3C-4ABA-ADC1-43EF3EBBD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7706" y="2748099"/>
              <a:ext cx="651742" cy="651742"/>
            </a:xfrm>
            <a:prstGeom prst="rect">
              <a:avLst/>
            </a:prstGeom>
          </p:spPr>
        </p:pic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3B236661-5F0F-49E5-BDF9-7721E9306CE3}"/>
                </a:ext>
              </a:extLst>
            </p:cNvPr>
            <p:cNvSpPr txBox="1"/>
            <p:nvPr/>
          </p:nvSpPr>
          <p:spPr>
            <a:xfrm>
              <a:off x="889745" y="2563433"/>
              <a:ext cx="4374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900" b="1" dirty="0" err="1">
                  <a:solidFill>
                    <a:schemeClr val="bg1"/>
                  </a:solidFill>
                </a:rPr>
                <a:t>NFe</a:t>
              </a:r>
              <a:endParaRPr lang="pt-BR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4A8174D5-E3AB-4F0E-B832-BA74C5595452}"/>
                </a:ext>
              </a:extLst>
            </p:cNvPr>
            <p:cNvSpPr/>
            <p:nvPr/>
          </p:nvSpPr>
          <p:spPr>
            <a:xfrm>
              <a:off x="1593491" y="2748099"/>
              <a:ext cx="144146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Emissão da</a:t>
              </a:r>
            </a:p>
            <a:p>
              <a:r>
                <a:rPr lang="pt-BR" sz="1100" dirty="0">
                  <a:solidFill>
                    <a:schemeClr val="bg1"/>
                  </a:solidFill>
                </a:rPr>
                <a:t>Nota Fiscal </a:t>
              </a:r>
              <a:r>
                <a:rPr lang="pt-BR" sz="1100" b="1" dirty="0">
                  <a:solidFill>
                    <a:schemeClr val="bg1"/>
                  </a:solidFill>
                </a:rPr>
                <a:t>(XML ou PDF)</a:t>
              </a:r>
            </a:p>
          </p:txBody>
        </p:sp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7474EA9C-EAF6-48E7-857E-C629BD88C35A}"/>
              </a:ext>
            </a:extLst>
          </p:cNvPr>
          <p:cNvGrpSpPr/>
          <p:nvPr/>
        </p:nvGrpSpPr>
        <p:grpSpPr>
          <a:xfrm>
            <a:off x="5816163" y="2806032"/>
            <a:ext cx="3335100" cy="1525335"/>
            <a:chOff x="4700171" y="2235319"/>
            <a:chExt cx="3335100" cy="1525335"/>
          </a:xfrm>
        </p:grpSpPr>
        <p:sp>
          <p:nvSpPr>
            <p:cNvPr id="89" name="Retângulo: Cantos Arredondados 88">
              <a:extLst>
                <a:ext uri="{FF2B5EF4-FFF2-40B4-BE49-F238E27FC236}">
                  <a16:creationId xmlns:a16="http://schemas.microsoft.com/office/drawing/2014/main" id="{94293112-A500-4CC6-B89C-5EA8E0D099CA}"/>
                </a:ext>
              </a:extLst>
            </p:cNvPr>
            <p:cNvSpPr/>
            <p:nvPr/>
          </p:nvSpPr>
          <p:spPr>
            <a:xfrm>
              <a:off x="5208717" y="2453477"/>
              <a:ext cx="2826554" cy="1050542"/>
            </a:xfrm>
            <a:prstGeom prst="roundRect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" name="Elipse 89">
              <a:extLst>
                <a:ext uri="{FF2B5EF4-FFF2-40B4-BE49-F238E27FC236}">
                  <a16:creationId xmlns:a16="http://schemas.microsoft.com/office/drawing/2014/main" id="{0397622B-2905-4231-9964-DFA6D04EBE5D}"/>
                </a:ext>
              </a:extLst>
            </p:cNvPr>
            <p:cNvSpPr/>
            <p:nvPr/>
          </p:nvSpPr>
          <p:spPr>
            <a:xfrm>
              <a:off x="4700171" y="2235319"/>
              <a:ext cx="1525335" cy="1525335"/>
            </a:xfrm>
            <a:prstGeom prst="ellipse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A68EC526-9E74-454F-862F-D01122541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675"/>
            <a:stretch/>
          </p:blipFill>
          <p:spPr>
            <a:xfrm>
              <a:off x="5020218" y="2589466"/>
              <a:ext cx="885240" cy="719917"/>
            </a:xfrm>
            <a:prstGeom prst="rect">
              <a:avLst/>
            </a:prstGeom>
          </p:spPr>
        </p:pic>
        <p:sp>
          <p:nvSpPr>
            <p:cNvPr id="92" name="CaixaDeTexto 91">
              <a:extLst>
                <a:ext uri="{FF2B5EF4-FFF2-40B4-BE49-F238E27FC236}">
                  <a16:creationId xmlns:a16="http://schemas.microsoft.com/office/drawing/2014/main" id="{5DB10236-F170-42C0-9616-D917CD92C964}"/>
                </a:ext>
              </a:extLst>
            </p:cNvPr>
            <p:cNvSpPr txBox="1"/>
            <p:nvPr/>
          </p:nvSpPr>
          <p:spPr>
            <a:xfrm>
              <a:off x="6216149" y="2757827"/>
              <a:ext cx="167499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INTERFACE</a:t>
              </a:r>
            </a:p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ERP</a:t>
              </a:r>
            </a:p>
          </p:txBody>
        </p:sp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D2936A64-665A-4F95-94DE-AA55FD504725}"/>
              </a:ext>
            </a:extLst>
          </p:cNvPr>
          <p:cNvGrpSpPr/>
          <p:nvPr/>
        </p:nvGrpSpPr>
        <p:grpSpPr>
          <a:xfrm>
            <a:off x="9659809" y="3003271"/>
            <a:ext cx="2344561" cy="1092757"/>
            <a:chOff x="8470281" y="1956363"/>
            <a:chExt cx="2344561" cy="1092757"/>
          </a:xfrm>
        </p:grpSpPr>
        <p:sp>
          <p:nvSpPr>
            <p:cNvPr id="97" name="Retângulo: Cantos Arredondados 96">
              <a:extLst>
                <a:ext uri="{FF2B5EF4-FFF2-40B4-BE49-F238E27FC236}">
                  <a16:creationId xmlns:a16="http://schemas.microsoft.com/office/drawing/2014/main" id="{836DF5C0-5E0C-4D2C-B13D-E47C4243FDA9}"/>
                </a:ext>
              </a:extLst>
            </p:cNvPr>
            <p:cNvSpPr/>
            <p:nvPr/>
          </p:nvSpPr>
          <p:spPr>
            <a:xfrm>
              <a:off x="8963606" y="2126435"/>
              <a:ext cx="1851236" cy="752613"/>
            </a:xfrm>
            <a:prstGeom prst="roundRect">
              <a:avLst/>
            </a:prstGeom>
            <a:solidFill>
              <a:srgbClr val="006D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F1B11A85-BCC6-4145-9121-29F62AF0BE78}"/>
                </a:ext>
              </a:extLst>
            </p:cNvPr>
            <p:cNvSpPr/>
            <p:nvPr/>
          </p:nvSpPr>
          <p:spPr>
            <a:xfrm>
              <a:off x="8470281" y="1956363"/>
              <a:ext cx="1092757" cy="1092757"/>
            </a:xfrm>
            <a:prstGeom prst="ellipse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9" name="Imagem 98" descr="Uma imagem contendo clip-art&#10;&#10;Descrição gerada com alta confiança">
              <a:extLst>
                <a:ext uri="{FF2B5EF4-FFF2-40B4-BE49-F238E27FC236}">
                  <a16:creationId xmlns:a16="http://schemas.microsoft.com/office/drawing/2014/main" id="{E8430BC5-A3A3-45F5-B82A-7C241EB0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0677" y="2117359"/>
              <a:ext cx="710712" cy="710712"/>
            </a:xfrm>
            <a:prstGeom prst="rect">
              <a:avLst/>
            </a:prstGeom>
          </p:spPr>
        </p:pic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E9EC0148-D297-4970-A100-5C48B81C98BF}"/>
                </a:ext>
              </a:extLst>
            </p:cNvPr>
            <p:cNvSpPr txBox="1"/>
            <p:nvPr/>
          </p:nvSpPr>
          <p:spPr>
            <a:xfrm>
              <a:off x="9547060" y="2202879"/>
              <a:ext cx="11996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1100" b="1" dirty="0">
                <a:solidFill>
                  <a:schemeClr val="bg1"/>
                </a:solidFill>
              </a:endParaRPr>
            </a:p>
            <a:p>
              <a:pPr algn="ctr"/>
              <a:r>
                <a:rPr lang="pt-BR" sz="1100" b="1">
                  <a:solidFill>
                    <a:schemeClr val="bg1"/>
                  </a:solidFill>
                </a:rPr>
                <a:t>ERP</a:t>
              </a:r>
              <a:endParaRPr lang="pt-BR" sz="11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03" name="Conector: Angulado 102">
            <a:extLst>
              <a:ext uri="{FF2B5EF4-FFF2-40B4-BE49-F238E27FC236}">
                <a16:creationId xmlns:a16="http://schemas.microsoft.com/office/drawing/2014/main" id="{F18B4389-E428-4EC6-ABF5-8FF76DF85474}"/>
              </a:ext>
            </a:extLst>
          </p:cNvPr>
          <p:cNvCxnSpPr>
            <a:stCxn id="61" idx="4"/>
            <a:endCxn id="81" idx="2"/>
          </p:cNvCxnSpPr>
          <p:nvPr/>
        </p:nvCxnSpPr>
        <p:spPr>
          <a:xfrm rot="16200000" flipH="1">
            <a:off x="1618900" y="3182739"/>
            <a:ext cx="963988" cy="2828665"/>
          </a:xfrm>
          <a:prstGeom prst="bentConnector2">
            <a:avLst/>
          </a:prstGeom>
          <a:ln>
            <a:solidFill>
              <a:srgbClr val="0029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: Angulado 103">
            <a:extLst>
              <a:ext uri="{FF2B5EF4-FFF2-40B4-BE49-F238E27FC236}">
                <a16:creationId xmlns:a16="http://schemas.microsoft.com/office/drawing/2014/main" id="{C6048B96-A45E-4B81-96AA-6E92A8EC655D}"/>
              </a:ext>
            </a:extLst>
          </p:cNvPr>
          <p:cNvCxnSpPr>
            <a:stCxn id="61" idx="0"/>
            <a:endCxn id="73" idx="2"/>
          </p:cNvCxnSpPr>
          <p:nvPr/>
        </p:nvCxnSpPr>
        <p:spPr>
          <a:xfrm rot="5400000" flipH="1" flipV="1">
            <a:off x="1574430" y="1081525"/>
            <a:ext cx="1052929" cy="2828665"/>
          </a:xfrm>
          <a:prstGeom prst="bentConnector2">
            <a:avLst/>
          </a:prstGeom>
          <a:ln>
            <a:solidFill>
              <a:srgbClr val="0029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53D832DF-71F3-4CBD-A8C2-D40BAB186072}"/>
              </a:ext>
            </a:extLst>
          </p:cNvPr>
          <p:cNvCxnSpPr>
            <a:cxnSpLocks/>
            <a:stCxn id="98" idx="2"/>
          </p:cNvCxnSpPr>
          <p:nvPr/>
        </p:nvCxnSpPr>
        <p:spPr>
          <a:xfrm flipH="1">
            <a:off x="9295390" y="3549650"/>
            <a:ext cx="364419" cy="0"/>
          </a:xfrm>
          <a:prstGeom prst="straightConnector1">
            <a:avLst/>
          </a:prstGeom>
          <a:ln>
            <a:solidFill>
              <a:srgbClr val="0029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FFB61A41-4193-4835-BE92-1A7F715677D8}"/>
              </a:ext>
            </a:extLst>
          </p:cNvPr>
          <p:cNvGrpSpPr/>
          <p:nvPr/>
        </p:nvGrpSpPr>
        <p:grpSpPr>
          <a:xfrm>
            <a:off x="2922222" y="1423013"/>
            <a:ext cx="3152720" cy="4202431"/>
            <a:chOff x="2922222" y="1423013"/>
            <a:chExt cx="3152720" cy="4202431"/>
          </a:xfrm>
        </p:grpSpPr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FC99F7AA-CB30-4C07-94D1-827C21C0493A}"/>
                </a:ext>
              </a:extLst>
            </p:cNvPr>
            <p:cNvGrpSpPr/>
            <p:nvPr/>
          </p:nvGrpSpPr>
          <p:grpSpPr>
            <a:xfrm>
              <a:off x="3515227" y="1423013"/>
              <a:ext cx="2559715" cy="1092757"/>
              <a:chOff x="2429143" y="1283314"/>
              <a:chExt cx="2559715" cy="1092757"/>
            </a:xfrm>
          </p:grpSpPr>
          <p:sp>
            <p:nvSpPr>
              <p:cNvPr id="69" name="Retângulo: Cantos Arredondados 68">
                <a:extLst>
                  <a:ext uri="{FF2B5EF4-FFF2-40B4-BE49-F238E27FC236}">
                    <a16:creationId xmlns:a16="http://schemas.microsoft.com/office/drawing/2014/main" id="{6F5BE535-835B-4F45-86CB-BD9029E3D56F}"/>
                  </a:ext>
                </a:extLst>
              </p:cNvPr>
              <p:cNvSpPr/>
              <p:nvPr/>
            </p:nvSpPr>
            <p:spPr>
              <a:xfrm>
                <a:off x="2922468" y="1450266"/>
                <a:ext cx="1994180" cy="752613"/>
              </a:xfrm>
              <a:prstGeom prst="roundRect">
                <a:avLst/>
              </a:prstGeom>
              <a:solidFill>
                <a:srgbClr val="006DF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1" name="CaixaDeTexto 70">
                <a:extLst>
                  <a:ext uri="{FF2B5EF4-FFF2-40B4-BE49-F238E27FC236}">
                    <a16:creationId xmlns:a16="http://schemas.microsoft.com/office/drawing/2014/main" id="{39BE331B-7757-45D3-8306-5BCCE13D1716}"/>
                  </a:ext>
                </a:extLst>
              </p:cNvPr>
              <p:cNvSpPr txBox="1"/>
              <p:nvPr/>
            </p:nvSpPr>
            <p:spPr>
              <a:xfrm>
                <a:off x="3505469" y="1509235"/>
                <a:ext cx="148338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dirty="0">
                    <a:solidFill>
                      <a:schemeClr val="bg1"/>
                    </a:solidFill>
                  </a:rPr>
                  <a:t>Disponibilidade do XML SEFAZ / Portais Prefeituras </a:t>
                </a:r>
              </a:p>
            </p:txBody>
          </p:sp>
          <p:sp>
            <p:nvSpPr>
              <p:cNvPr id="73" name="Elipse 72">
                <a:extLst>
                  <a:ext uri="{FF2B5EF4-FFF2-40B4-BE49-F238E27FC236}">
                    <a16:creationId xmlns:a16="http://schemas.microsoft.com/office/drawing/2014/main" id="{E7392F7E-E05F-48A6-9F15-A7428A85478C}"/>
                  </a:ext>
                </a:extLst>
              </p:cNvPr>
              <p:cNvSpPr/>
              <p:nvPr/>
            </p:nvSpPr>
            <p:spPr>
              <a:xfrm>
                <a:off x="2429143" y="1283314"/>
                <a:ext cx="1092757" cy="1092757"/>
              </a:xfrm>
              <a:prstGeom prst="ellipse">
                <a:avLst/>
              </a:prstGeom>
              <a:solidFill>
                <a:srgbClr val="00296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4" name="Agrupar 73">
                <a:extLst>
                  <a:ext uri="{FF2B5EF4-FFF2-40B4-BE49-F238E27FC236}">
                    <a16:creationId xmlns:a16="http://schemas.microsoft.com/office/drawing/2014/main" id="{22798A73-4FE9-4E2D-9643-260DA1114D71}"/>
                  </a:ext>
                </a:extLst>
              </p:cNvPr>
              <p:cNvGrpSpPr/>
              <p:nvPr/>
            </p:nvGrpSpPr>
            <p:grpSpPr>
              <a:xfrm>
                <a:off x="2675554" y="1529725"/>
                <a:ext cx="599935" cy="599935"/>
                <a:chOff x="3015432" y="926216"/>
                <a:chExt cx="857009" cy="857009"/>
              </a:xfrm>
            </p:grpSpPr>
            <p:pic>
              <p:nvPicPr>
                <p:cNvPr id="75" name="Imagem 74">
                  <a:extLst>
                    <a:ext uri="{FF2B5EF4-FFF2-40B4-BE49-F238E27FC236}">
                      <a16:creationId xmlns:a16="http://schemas.microsoft.com/office/drawing/2014/main" id="{AF1EEAF2-9994-44F5-8602-C3A13B5C27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15432" y="926216"/>
                  <a:ext cx="857009" cy="857009"/>
                </a:xfrm>
                <a:prstGeom prst="rect">
                  <a:avLst/>
                </a:prstGeom>
              </p:spPr>
            </p:pic>
            <p:sp>
              <p:nvSpPr>
                <p:cNvPr id="76" name="Retângulo 75">
                  <a:extLst>
                    <a:ext uri="{FF2B5EF4-FFF2-40B4-BE49-F238E27FC236}">
                      <a16:creationId xmlns:a16="http://schemas.microsoft.com/office/drawing/2014/main" id="{BAD0F196-B521-4B55-B0F4-A9B6E7181798}"/>
                    </a:ext>
                  </a:extLst>
                </p:cNvPr>
                <p:cNvSpPr/>
                <p:nvPr/>
              </p:nvSpPr>
              <p:spPr>
                <a:xfrm>
                  <a:off x="3114675" y="1028701"/>
                  <a:ext cx="649686" cy="238896"/>
                </a:xfrm>
                <a:prstGeom prst="rect">
                  <a:avLst/>
                </a:prstGeom>
                <a:solidFill>
                  <a:srgbClr val="002963"/>
                </a:solidFill>
                <a:ln>
                  <a:solidFill>
                    <a:srgbClr val="00296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pic>
              <p:nvPicPr>
                <p:cNvPr id="78" name="Imagem 77">
                  <a:extLst>
                    <a:ext uri="{FF2B5EF4-FFF2-40B4-BE49-F238E27FC236}">
                      <a16:creationId xmlns:a16="http://schemas.microsoft.com/office/drawing/2014/main" id="{9FE3332F-F475-47F5-9026-AA043DA3CE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64997" y="981981"/>
                  <a:ext cx="352595" cy="35259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9" name="Agrupar 78">
              <a:extLst>
                <a:ext uri="{FF2B5EF4-FFF2-40B4-BE49-F238E27FC236}">
                  <a16:creationId xmlns:a16="http://schemas.microsoft.com/office/drawing/2014/main" id="{23E85BA1-60E5-48D2-AD49-D884048F42A1}"/>
                </a:ext>
              </a:extLst>
            </p:cNvPr>
            <p:cNvGrpSpPr/>
            <p:nvPr/>
          </p:nvGrpSpPr>
          <p:grpSpPr>
            <a:xfrm>
              <a:off x="3515227" y="4532687"/>
              <a:ext cx="2108777" cy="1092757"/>
              <a:chOff x="2327624" y="3807813"/>
              <a:chExt cx="2108777" cy="1092757"/>
            </a:xfrm>
          </p:grpSpPr>
          <p:sp>
            <p:nvSpPr>
              <p:cNvPr id="80" name="Retângulo: Cantos Arredondados 79">
                <a:extLst>
                  <a:ext uri="{FF2B5EF4-FFF2-40B4-BE49-F238E27FC236}">
                    <a16:creationId xmlns:a16="http://schemas.microsoft.com/office/drawing/2014/main" id="{B4A7AA5D-3DCC-4F58-8152-F45888208518}"/>
                  </a:ext>
                </a:extLst>
              </p:cNvPr>
              <p:cNvSpPr/>
              <p:nvPr/>
            </p:nvSpPr>
            <p:spPr>
              <a:xfrm>
                <a:off x="2820949" y="3977885"/>
                <a:ext cx="1548271" cy="752613"/>
              </a:xfrm>
              <a:prstGeom prst="roundRect">
                <a:avLst/>
              </a:prstGeom>
              <a:solidFill>
                <a:srgbClr val="006DF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1" name="Elipse 80">
                <a:extLst>
                  <a:ext uri="{FF2B5EF4-FFF2-40B4-BE49-F238E27FC236}">
                    <a16:creationId xmlns:a16="http://schemas.microsoft.com/office/drawing/2014/main" id="{3915D2EE-FAD5-478E-A9DE-0C8606DFD4A2}"/>
                  </a:ext>
                </a:extLst>
              </p:cNvPr>
              <p:cNvSpPr/>
              <p:nvPr/>
            </p:nvSpPr>
            <p:spPr>
              <a:xfrm>
                <a:off x="2327624" y="3807813"/>
                <a:ext cx="1092757" cy="1092757"/>
              </a:xfrm>
              <a:prstGeom prst="ellipse">
                <a:avLst/>
              </a:prstGeom>
              <a:solidFill>
                <a:srgbClr val="00296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82" name="Agrupar 81">
                <a:extLst>
                  <a:ext uri="{FF2B5EF4-FFF2-40B4-BE49-F238E27FC236}">
                    <a16:creationId xmlns:a16="http://schemas.microsoft.com/office/drawing/2014/main" id="{14AB818A-9ADC-439F-94CA-E492D6CB5D2A}"/>
                  </a:ext>
                </a:extLst>
              </p:cNvPr>
              <p:cNvGrpSpPr/>
              <p:nvPr/>
            </p:nvGrpSpPr>
            <p:grpSpPr>
              <a:xfrm>
                <a:off x="2562270" y="4003547"/>
                <a:ext cx="623464" cy="623464"/>
                <a:chOff x="3444364" y="4447266"/>
                <a:chExt cx="677271" cy="677271"/>
              </a:xfrm>
            </p:grpSpPr>
            <p:pic>
              <p:nvPicPr>
                <p:cNvPr id="84" name="Imagem 83" descr="Uma imagem contendo objeto&#10;&#10;Descrição gerada com alta confiança">
                  <a:extLst>
                    <a:ext uri="{FF2B5EF4-FFF2-40B4-BE49-F238E27FC236}">
                      <a16:creationId xmlns:a16="http://schemas.microsoft.com/office/drawing/2014/main" id="{B9021145-856F-42B5-B653-E8A8FADD3B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44364" y="4447266"/>
                  <a:ext cx="677271" cy="677271"/>
                </a:xfrm>
                <a:prstGeom prst="rect">
                  <a:avLst/>
                </a:prstGeom>
              </p:spPr>
            </p:pic>
            <p:sp>
              <p:nvSpPr>
                <p:cNvPr id="85" name="Retângulo 84">
                  <a:extLst>
                    <a:ext uri="{FF2B5EF4-FFF2-40B4-BE49-F238E27FC236}">
                      <a16:creationId xmlns:a16="http://schemas.microsoft.com/office/drawing/2014/main" id="{74D559B6-F8F8-42BD-940E-31C0AD795B67}"/>
                    </a:ext>
                  </a:extLst>
                </p:cNvPr>
                <p:cNvSpPr/>
                <p:nvPr/>
              </p:nvSpPr>
              <p:spPr>
                <a:xfrm>
                  <a:off x="3588033" y="4574958"/>
                  <a:ext cx="380657" cy="134108"/>
                </a:xfrm>
                <a:prstGeom prst="rect">
                  <a:avLst/>
                </a:prstGeom>
                <a:solidFill>
                  <a:srgbClr val="002963"/>
                </a:solidFill>
                <a:ln>
                  <a:solidFill>
                    <a:srgbClr val="00296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400" dirty="0"/>
                </a:p>
              </p:txBody>
            </p:sp>
            <p:pic>
              <p:nvPicPr>
                <p:cNvPr id="86" name="Imagem 85">
                  <a:extLst>
                    <a:ext uri="{FF2B5EF4-FFF2-40B4-BE49-F238E27FC236}">
                      <a16:creationId xmlns:a16="http://schemas.microsoft.com/office/drawing/2014/main" id="{E7BCCA9E-8465-45E6-A942-E98133304B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2389" y="4513004"/>
                  <a:ext cx="258016" cy="258016"/>
                </a:xfrm>
                <a:prstGeom prst="rect">
                  <a:avLst/>
                </a:prstGeom>
              </p:spPr>
            </p:pic>
          </p:grpSp>
          <p:sp>
            <p:nvSpPr>
              <p:cNvPr id="83" name="CaixaDeTexto 82">
                <a:extLst>
                  <a:ext uri="{FF2B5EF4-FFF2-40B4-BE49-F238E27FC236}">
                    <a16:creationId xmlns:a16="http://schemas.microsoft.com/office/drawing/2014/main" id="{F05EB5EA-65E4-4DCD-92A3-21859102D82D}"/>
                  </a:ext>
                </a:extLst>
              </p:cNvPr>
              <p:cNvSpPr txBox="1"/>
              <p:nvPr/>
            </p:nvSpPr>
            <p:spPr>
              <a:xfrm>
                <a:off x="3385034" y="4054109"/>
                <a:ext cx="1051367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100" dirty="0">
                    <a:solidFill>
                      <a:schemeClr val="bg1"/>
                    </a:solidFill>
                  </a:rPr>
                  <a:t>Recebimento do arquivo </a:t>
                </a:r>
              </a:p>
              <a:p>
                <a:r>
                  <a:rPr lang="pt-BR" sz="1100" dirty="0">
                    <a:solidFill>
                      <a:schemeClr val="bg1"/>
                    </a:solidFill>
                  </a:rPr>
                  <a:t>via </a:t>
                </a:r>
                <a:r>
                  <a:rPr lang="pt-BR" sz="1100" b="1" dirty="0">
                    <a:solidFill>
                      <a:schemeClr val="bg1"/>
                    </a:solidFill>
                  </a:rPr>
                  <a:t>e-mail</a:t>
                </a:r>
              </a:p>
            </p:txBody>
          </p:sp>
        </p:grp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A6E9C2F3-BB93-46C4-8273-0A6E48C4A468}"/>
                </a:ext>
              </a:extLst>
            </p:cNvPr>
            <p:cNvGrpSpPr/>
            <p:nvPr/>
          </p:nvGrpSpPr>
          <p:grpSpPr>
            <a:xfrm>
              <a:off x="2922222" y="3021699"/>
              <a:ext cx="2429285" cy="1092757"/>
              <a:chOff x="3324795" y="2881999"/>
              <a:chExt cx="2429285" cy="1092757"/>
            </a:xfrm>
          </p:grpSpPr>
          <p:grpSp>
            <p:nvGrpSpPr>
              <p:cNvPr id="112" name="Agrupar 111">
                <a:extLst>
                  <a:ext uri="{FF2B5EF4-FFF2-40B4-BE49-F238E27FC236}">
                    <a16:creationId xmlns:a16="http://schemas.microsoft.com/office/drawing/2014/main" id="{DEC41FA9-BDD3-4E69-AA91-11F64A909C8F}"/>
                  </a:ext>
                </a:extLst>
              </p:cNvPr>
              <p:cNvGrpSpPr/>
              <p:nvPr/>
            </p:nvGrpSpPr>
            <p:grpSpPr>
              <a:xfrm>
                <a:off x="3324795" y="2881999"/>
                <a:ext cx="2429285" cy="1092757"/>
                <a:chOff x="2327624" y="3807813"/>
                <a:chExt cx="2429285" cy="1092757"/>
              </a:xfrm>
            </p:grpSpPr>
            <p:sp>
              <p:nvSpPr>
                <p:cNvPr id="113" name="Retângulo: Cantos Arredondados 112">
                  <a:extLst>
                    <a:ext uri="{FF2B5EF4-FFF2-40B4-BE49-F238E27FC236}">
                      <a16:creationId xmlns:a16="http://schemas.microsoft.com/office/drawing/2014/main" id="{1C5809AA-A1A6-43C8-9846-EBFBD8BFE2FD}"/>
                    </a:ext>
                  </a:extLst>
                </p:cNvPr>
                <p:cNvSpPr/>
                <p:nvPr/>
              </p:nvSpPr>
              <p:spPr>
                <a:xfrm>
                  <a:off x="2820949" y="3977885"/>
                  <a:ext cx="1935960" cy="752613"/>
                </a:xfrm>
                <a:prstGeom prst="roundRect">
                  <a:avLst/>
                </a:prstGeom>
                <a:solidFill>
                  <a:srgbClr val="006DF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" name="Elipse 113">
                  <a:extLst>
                    <a:ext uri="{FF2B5EF4-FFF2-40B4-BE49-F238E27FC236}">
                      <a16:creationId xmlns:a16="http://schemas.microsoft.com/office/drawing/2014/main" id="{0E6F95CB-8B79-4EB3-ACD3-0BD185AB5DCF}"/>
                    </a:ext>
                  </a:extLst>
                </p:cNvPr>
                <p:cNvSpPr/>
                <p:nvPr/>
              </p:nvSpPr>
              <p:spPr>
                <a:xfrm>
                  <a:off x="2327624" y="3807813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117" name="CaixaDeTexto 116">
                  <a:extLst>
                    <a:ext uri="{FF2B5EF4-FFF2-40B4-BE49-F238E27FC236}">
                      <a16:creationId xmlns:a16="http://schemas.microsoft.com/office/drawing/2014/main" id="{5227FDCB-D05A-4F9E-9B9F-F76F6B888A76}"/>
                    </a:ext>
                  </a:extLst>
                </p:cNvPr>
                <p:cNvSpPr txBox="1"/>
                <p:nvPr/>
              </p:nvSpPr>
              <p:spPr>
                <a:xfrm>
                  <a:off x="3385034" y="4054109"/>
                  <a:ext cx="1282975" cy="60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100" b="1" dirty="0">
                      <a:solidFill>
                        <a:schemeClr val="bg1"/>
                      </a:solidFill>
                    </a:rPr>
                    <a:t>PORTAL </a:t>
                  </a:r>
                  <a:r>
                    <a:rPr lang="pt-BR" sz="1100" b="1" dirty="0" err="1">
                      <a:solidFill>
                        <a:schemeClr val="bg1"/>
                      </a:solidFill>
                    </a:rPr>
                    <a:t>NFSe</a:t>
                  </a:r>
                  <a:r>
                    <a:rPr lang="pt-BR" sz="1100" b="1" dirty="0">
                      <a:solidFill>
                        <a:schemeClr val="bg1"/>
                      </a:solidFill>
                    </a:rPr>
                    <a:t>  </a:t>
                  </a:r>
                  <a:r>
                    <a:rPr lang="pt-BR" sz="1100" dirty="0">
                      <a:solidFill>
                        <a:schemeClr val="bg1"/>
                      </a:solidFill>
                    </a:rPr>
                    <a:t>Recebimento via Portal</a:t>
                  </a:r>
                </a:p>
              </p:txBody>
            </p:sp>
          </p:grpSp>
          <p:pic>
            <p:nvPicPr>
              <p:cNvPr id="7" name="Gráfico 6">
                <a:extLst>
                  <a:ext uri="{FF2B5EF4-FFF2-40B4-BE49-F238E27FC236}">
                    <a16:creationId xmlns:a16="http://schemas.microsoft.com/office/drawing/2014/main" id="{989F93F8-9DF6-48A8-B62D-E84A82C0A7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466935" y="3054332"/>
                <a:ext cx="778569" cy="778569"/>
              </a:xfrm>
              <a:prstGeom prst="rect">
                <a:avLst/>
              </a:prstGeom>
            </p:spPr>
          </p:pic>
        </p:grpSp>
      </p:grp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D403F47F-A33A-4535-9AF7-EB70C45760F9}"/>
              </a:ext>
            </a:extLst>
          </p:cNvPr>
          <p:cNvCxnSpPr>
            <a:cxnSpLocks/>
            <a:stCxn id="89" idx="3"/>
          </p:cNvCxnSpPr>
          <p:nvPr/>
        </p:nvCxnSpPr>
        <p:spPr>
          <a:xfrm>
            <a:off x="9151263" y="3549461"/>
            <a:ext cx="344708" cy="0"/>
          </a:xfrm>
          <a:prstGeom prst="straightConnector1">
            <a:avLst/>
          </a:prstGeom>
          <a:ln>
            <a:solidFill>
              <a:srgbClr val="0029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9048D5ED-99A9-49C9-964B-F6E928EDA713}"/>
              </a:ext>
            </a:extLst>
          </p:cNvPr>
          <p:cNvCxnSpPr>
            <a:stCxn id="56" idx="3"/>
            <a:endCxn id="114" idx="2"/>
          </p:cNvCxnSpPr>
          <p:nvPr/>
        </p:nvCxnSpPr>
        <p:spPr>
          <a:xfrm flipV="1">
            <a:off x="2493706" y="3568078"/>
            <a:ext cx="428516" cy="621"/>
          </a:xfrm>
          <a:prstGeom prst="straightConnector1">
            <a:avLst/>
          </a:prstGeom>
          <a:ln>
            <a:solidFill>
              <a:srgbClr val="0029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2BD3ABC9-7E5D-489F-8574-ECEC65739EED}"/>
              </a:ext>
            </a:extLst>
          </p:cNvPr>
          <p:cNvGrpSpPr/>
          <p:nvPr/>
        </p:nvGrpSpPr>
        <p:grpSpPr>
          <a:xfrm>
            <a:off x="5351507" y="1966272"/>
            <a:ext cx="1227324" cy="3112794"/>
            <a:chOff x="5351507" y="1966272"/>
            <a:chExt cx="1227324" cy="3112794"/>
          </a:xfrm>
        </p:grpSpPr>
        <p:cxnSp>
          <p:nvCxnSpPr>
            <p:cNvPr id="17" name="Conector: Angulado 16">
              <a:extLst>
                <a:ext uri="{FF2B5EF4-FFF2-40B4-BE49-F238E27FC236}">
                  <a16:creationId xmlns:a16="http://schemas.microsoft.com/office/drawing/2014/main" id="{A174F525-9472-4E70-83AB-72BB998B0CDA}"/>
                </a:ext>
              </a:extLst>
            </p:cNvPr>
            <p:cNvCxnSpPr>
              <a:stCxn id="90" idx="0"/>
              <a:endCxn id="69" idx="3"/>
            </p:cNvCxnSpPr>
            <p:nvPr/>
          </p:nvCxnSpPr>
          <p:spPr>
            <a:xfrm rot="16200000" flipV="1">
              <a:off x="5870902" y="2098102"/>
              <a:ext cx="839760" cy="576099"/>
            </a:xfrm>
            <a:prstGeom prst="bentConnector2">
              <a:avLst/>
            </a:prstGeom>
            <a:ln>
              <a:solidFill>
                <a:srgbClr val="002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: Angulado 18">
              <a:extLst>
                <a:ext uri="{FF2B5EF4-FFF2-40B4-BE49-F238E27FC236}">
                  <a16:creationId xmlns:a16="http://schemas.microsoft.com/office/drawing/2014/main" id="{23911696-2E71-4058-95C0-10CE91B57419}"/>
                </a:ext>
              </a:extLst>
            </p:cNvPr>
            <p:cNvCxnSpPr>
              <a:stCxn id="90" idx="4"/>
              <a:endCxn id="83" idx="3"/>
            </p:cNvCxnSpPr>
            <p:nvPr/>
          </p:nvCxnSpPr>
          <p:spPr>
            <a:xfrm rot="5400000">
              <a:off x="5727569" y="4227803"/>
              <a:ext cx="747698" cy="954827"/>
            </a:xfrm>
            <a:prstGeom prst="bentConnector2">
              <a:avLst/>
            </a:prstGeom>
            <a:ln>
              <a:solidFill>
                <a:srgbClr val="002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de Seta Reta 24">
              <a:extLst>
                <a:ext uri="{FF2B5EF4-FFF2-40B4-BE49-F238E27FC236}">
                  <a16:creationId xmlns:a16="http://schemas.microsoft.com/office/drawing/2014/main" id="{DA5C6826-65A7-4F25-8D44-0EA2A67DB919}"/>
                </a:ext>
              </a:extLst>
            </p:cNvPr>
            <p:cNvCxnSpPr>
              <a:stCxn id="90" idx="2"/>
              <a:endCxn id="113" idx="3"/>
            </p:cNvCxnSpPr>
            <p:nvPr/>
          </p:nvCxnSpPr>
          <p:spPr>
            <a:xfrm flipH="1" flipV="1">
              <a:off x="5351507" y="3568078"/>
              <a:ext cx="464656" cy="622"/>
            </a:xfrm>
            <a:prstGeom prst="straightConnector1">
              <a:avLst/>
            </a:prstGeom>
            <a:ln>
              <a:solidFill>
                <a:srgbClr val="002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ítulo 1">
            <a:extLst>
              <a:ext uri="{FF2B5EF4-FFF2-40B4-BE49-F238E27FC236}">
                <a16:creationId xmlns:a16="http://schemas.microsoft.com/office/drawing/2014/main" id="{5AB531C2-EFE6-44E4-ACD1-66D62C58D48B}"/>
              </a:ext>
            </a:extLst>
          </p:cNvPr>
          <p:cNvSpPr txBox="1">
            <a:spLocks/>
          </p:cNvSpPr>
          <p:nvPr/>
        </p:nvSpPr>
        <p:spPr>
          <a:xfrm>
            <a:off x="325110" y="274563"/>
            <a:ext cx="6734175" cy="8467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sz="2800" dirty="0">
                <a:solidFill>
                  <a:srgbClr val="002963"/>
                </a:solidFill>
                <a:latin typeface="+mn-lt"/>
              </a:rPr>
              <a:t>Fluxo de Informações</a:t>
            </a:r>
          </a:p>
          <a:p>
            <a:r>
              <a:rPr lang="pt-BR" sz="3200" dirty="0">
                <a:solidFill>
                  <a:srgbClr val="002963"/>
                </a:solidFill>
                <a:latin typeface="+mj-lt"/>
              </a:rPr>
              <a:t>GSW </a:t>
            </a:r>
            <a:r>
              <a:rPr lang="pt-BR" sz="3200" dirty="0" err="1">
                <a:solidFill>
                  <a:srgbClr val="002963"/>
                </a:solidFill>
                <a:latin typeface="+mj-lt"/>
              </a:rPr>
              <a:t>Keeper</a:t>
            </a:r>
            <a:r>
              <a:rPr lang="pt-BR" sz="3200" dirty="0">
                <a:solidFill>
                  <a:srgbClr val="002963"/>
                </a:solidFill>
                <a:latin typeface="+mj-lt"/>
              </a:rPr>
              <a:t> e </a:t>
            </a:r>
            <a:r>
              <a:rPr lang="pt-BR" sz="3200" dirty="0" err="1">
                <a:solidFill>
                  <a:srgbClr val="002963"/>
                </a:solidFill>
                <a:latin typeface="+mj-lt"/>
              </a:rPr>
              <a:t>Receiver</a:t>
            </a:r>
            <a:endParaRPr lang="pt-BR" sz="3200" dirty="0">
              <a:solidFill>
                <a:srgbClr val="002963"/>
              </a:solidFill>
              <a:latin typeface="+mj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3A8A6DD-C168-4096-987E-99E559961627}"/>
              </a:ext>
            </a:extLst>
          </p:cNvPr>
          <p:cNvGrpSpPr/>
          <p:nvPr/>
        </p:nvGrpSpPr>
        <p:grpSpPr>
          <a:xfrm>
            <a:off x="6773418" y="1286251"/>
            <a:ext cx="4489668" cy="4919098"/>
            <a:chOff x="6773418" y="1286251"/>
            <a:chExt cx="4489668" cy="4919098"/>
          </a:xfrm>
        </p:grpSpPr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31057A6E-A7B9-43F1-80F8-639CDBAC763F}"/>
                </a:ext>
              </a:extLst>
            </p:cNvPr>
            <p:cNvSpPr txBox="1"/>
            <p:nvPr/>
          </p:nvSpPr>
          <p:spPr>
            <a:xfrm>
              <a:off x="6773418" y="1286251"/>
              <a:ext cx="346932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Carga de informações </a:t>
              </a:r>
              <a:r>
                <a:rPr lang="pt-BR" sz="1600" b="1" dirty="0">
                  <a:solidFill>
                    <a:srgbClr val="002963"/>
                  </a:solidFill>
                </a:rPr>
                <a:t>Do</a:t>
              </a:r>
              <a:r>
                <a:rPr lang="pt-BR" sz="1600" dirty="0">
                  <a:solidFill>
                    <a:srgbClr val="002963"/>
                  </a:solidFill>
                </a:rPr>
                <a:t> ERP:</a:t>
              </a:r>
            </a:p>
            <a:p>
              <a:r>
                <a:rPr lang="pt-BR" sz="1600" dirty="0">
                  <a:solidFill>
                    <a:srgbClr val="002963"/>
                  </a:solidFill>
                </a:rPr>
                <a:t>Empresas e Estabelecimentos, Fornecedores, Clientes, Produtos e Ordens de Compra - </a:t>
              </a:r>
              <a:r>
                <a:rPr lang="pt-BR" sz="1600" dirty="0" err="1">
                  <a:solidFill>
                    <a:srgbClr val="002963"/>
                  </a:solidFill>
                </a:rPr>
                <a:t>OC´s</a:t>
              </a:r>
              <a:r>
                <a:rPr lang="pt-BR" sz="1600" dirty="0">
                  <a:solidFill>
                    <a:srgbClr val="002963"/>
                  </a:solidFill>
                </a:rPr>
                <a:t> </a:t>
              </a: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A17F5721-22F9-4F2D-8817-5F8552E0329B}"/>
                </a:ext>
              </a:extLst>
            </p:cNvPr>
            <p:cNvSpPr txBox="1"/>
            <p:nvPr/>
          </p:nvSpPr>
          <p:spPr>
            <a:xfrm>
              <a:off x="6879192" y="4358690"/>
              <a:ext cx="4383894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rgbClr val="002963"/>
                  </a:solidFill>
                </a:rPr>
                <a:t>Carga de informações </a:t>
              </a:r>
              <a:r>
                <a:rPr lang="pt-BR" sz="1600" b="1" dirty="0">
                  <a:solidFill>
                    <a:srgbClr val="002963"/>
                  </a:solidFill>
                </a:rPr>
                <a:t>Para o</a:t>
              </a:r>
              <a:r>
                <a:rPr lang="pt-BR" sz="1600" dirty="0">
                  <a:solidFill>
                    <a:srgbClr val="002963"/>
                  </a:solidFill>
                </a:rPr>
                <a:t> ERP:</a:t>
              </a:r>
            </a:p>
            <a:p>
              <a:r>
                <a:rPr lang="pt-BR" sz="1600" b="1" dirty="0">
                  <a:solidFill>
                    <a:srgbClr val="002963"/>
                  </a:solidFill>
                </a:rPr>
                <a:t>Informações do XML da </a:t>
              </a:r>
              <a:r>
                <a:rPr lang="pt-BR" sz="1600" b="1" dirty="0" err="1">
                  <a:solidFill>
                    <a:srgbClr val="002963"/>
                  </a:solidFill>
                </a:rPr>
                <a:t>NFe</a:t>
              </a:r>
              <a:r>
                <a:rPr lang="pt-BR" sz="1600" dirty="0">
                  <a:solidFill>
                    <a:srgbClr val="002963"/>
                  </a:solidFill>
                </a:rPr>
                <a:t>, automatizando a entrada de dados fiscais.</a:t>
              </a:r>
            </a:p>
            <a:p>
              <a:r>
                <a:rPr lang="pt-BR" sz="1600" b="1" dirty="0">
                  <a:solidFill>
                    <a:srgbClr val="002963"/>
                  </a:solidFill>
                </a:rPr>
                <a:t>Informações da OC</a:t>
              </a:r>
              <a:r>
                <a:rPr lang="pt-BR" sz="1600" dirty="0">
                  <a:solidFill>
                    <a:srgbClr val="002963"/>
                  </a:solidFill>
                </a:rPr>
                <a:t>, para atualizar as quantidades recebidas (baixas Total e Parcial) nos processos do ERP.</a:t>
              </a:r>
            </a:p>
            <a:p>
              <a:endParaRPr lang="pt-BR" sz="1600" dirty="0">
                <a:solidFill>
                  <a:srgbClr val="00296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9416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D2C19631-536D-4E23-A8AD-40CC53149D07}"/>
              </a:ext>
            </a:extLst>
          </p:cNvPr>
          <p:cNvSpPr txBox="1">
            <a:spLocks/>
          </p:cNvSpPr>
          <p:nvPr/>
        </p:nvSpPr>
        <p:spPr>
          <a:xfrm>
            <a:off x="838200" y="29216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2800" dirty="0">
                <a:solidFill>
                  <a:srgbClr val="002963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como os robôs e as pessoas interagem?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D39E7A9-01B4-4364-8820-2F3A530387FD}"/>
              </a:ext>
            </a:extLst>
          </p:cNvPr>
          <p:cNvSpPr/>
          <p:nvPr/>
        </p:nvSpPr>
        <p:spPr>
          <a:xfrm>
            <a:off x="838200" y="2797000"/>
            <a:ext cx="8579593" cy="631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200" dirty="0">
                <a:solidFill>
                  <a:srgbClr val="002963"/>
                </a:solidFill>
                <a:latin typeface="+mj-lt"/>
                <a:cs typeface="Arial" panose="020B0604020202020204" pitchFamily="34" charset="0"/>
              </a:rPr>
              <a:t>Gestão do departamento fiscal e RPA: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13D1091-F9B1-4D7A-8A5D-210335344D68}"/>
              </a:ext>
            </a:extLst>
          </p:cNvPr>
          <p:cNvSpPr/>
          <p:nvPr/>
        </p:nvSpPr>
        <p:spPr>
          <a:xfrm>
            <a:off x="7952490" y="-25799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6ACE7549-A459-45F7-B53E-A36F4E5FB583}"/>
              </a:ext>
            </a:extLst>
          </p:cNvPr>
          <p:cNvSpPr/>
          <p:nvPr/>
        </p:nvSpPr>
        <p:spPr>
          <a:xfrm>
            <a:off x="-2495816" y="4121584"/>
            <a:ext cx="9531616" cy="9528294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1593310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CA96887-ABFC-410B-8B2C-EC61FF90E6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13C1C97-03CB-429F-BF79-A0D9AC043345}"/>
              </a:ext>
            </a:extLst>
          </p:cNvPr>
          <p:cNvSpPr/>
          <p:nvPr/>
        </p:nvSpPr>
        <p:spPr>
          <a:xfrm>
            <a:off x="8658835" y="5587334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FA1F816-E489-4EE6-A612-AA3DF29C008E}"/>
              </a:ext>
            </a:extLst>
          </p:cNvPr>
          <p:cNvSpPr/>
          <p:nvPr/>
        </p:nvSpPr>
        <p:spPr>
          <a:xfrm>
            <a:off x="-2815771" y="-1611166"/>
            <a:ext cx="8567589" cy="8564603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7" name="Retângulo 6"/>
          <p:cNvSpPr/>
          <p:nvPr/>
        </p:nvSpPr>
        <p:spPr>
          <a:xfrm>
            <a:off x="337352" y="2671870"/>
            <a:ext cx="5758648" cy="17527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Gerenciamento e controle de entrega de Obrigações Fiscais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2000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(Principais, Acessórias ou Próprias)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pt-BR" sz="2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923357" y="1034844"/>
            <a:ext cx="4571958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Pode controlar a realização de qualquer ação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t-BR" sz="14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Desenvolvido dentro do conceito de Fluxo de Trabalho – WORKFLOW – configurável por etapas, onde cada tarefa é representada por TICKETS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B55B0FA-54AE-48C9-A6D7-CA9ACCBBA275}"/>
              </a:ext>
            </a:extLst>
          </p:cNvPr>
          <p:cNvSpPr txBox="1"/>
          <p:nvPr/>
        </p:nvSpPr>
        <p:spPr>
          <a:xfrm>
            <a:off x="337352" y="2301804"/>
            <a:ext cx="8502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pt-BR" sz="2000" dirty="0">
                <a:solidFill>
                  <a:srgbClr val="3B8AFF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GSW ORGANIZER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99C79BC-0C69-4690-87DF-A5627453618A}"/>
              </a:ext>
            </a:extLst>
          </p:cNvPr>
          <p:cNvSpPr/>
          <p:nvPr/>
        </p:nvSpPr>
        <p:spPr>
          <a:xfrm>
            <a:off x="6923357" y="2791631"/>
            <a:ext cx="4571958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Acompanhamento dos fluxos de entrega</a:t>
            </a:r>
            <a:b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pt-BR" sz="14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Em todas as suas etapas, desde o agendamento até o arquivamento das evidências, ao final de cada uma das etapas</a:t>
            </a:r>
            <a:endParaRPr lang="pt-BR" sz="1600" dirty="0">
              <a:solidFill>
                <a:schemeClr val="bg1"/>
              </a:solidFill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6C8B132-2542-4AEC-B35F-C128761AB0A0}"/>
              </a:ext>
            </a:extLst>
          </p:cNvPr>
          <p:cNvSpPr/>
          <p:nvPr/>
        </p:nvSpPr>
        <p:spPr>
          <a:xfrm>
            <a:off x="6923357" y="4552242"/>
            <a:ext cx="4571958" cy="1035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Visualização em formato KANBAN</a:t>
            </a:r>
            <a:b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pt-BR" sz="12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Permite uma visão gráfica sobre todo o fluxo de entregas e seus responsáveis. Esta visão é diferenciada por níveis de operação e gestão.</a:t>
            </a:r>
            <a:endParaRPr lang="pt-BR" sz="1600" dirty="0">
              <a:solidFill>
                <a:schemeClr val="bg1"/>
              </a:solidFill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8" name="Gráfico 17" descr="Prancheta Parcialmente Marcada com preenchimento sólido">
            <a:extLst>
              <a:ext uri="{FF2B5EF4-FFF2-40B4-BE49-F238E27FC236}">
                <a16:creationId xmlns:a16="http://schemas.microsoft.com/office/drawing/2014/main" id="{6805FA16-E252-4BC0-87BB-BA4DE752F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01" y="1034844"/>
            <a:ext cx="731520" cy="731520"/>
          </a:xfrm>
          <a:prstGeom prst="rect">
            <a:avLst/>
          </a:prstGeom>
        </p:spPr>
      </p:pic>
      <p:pic>
        <p:nvPicPr>
          <p:cNvPr id="19" name="Gráfico 18" descr="Fluxograma com preenchimento sólido">
            <a:extLst>
              <a:ext uri="{FF2B5EF4-FFF2-40B4-BE49-F238E27FC236}">
                <a16:creationId xmlns:a16="http://schemas.microsoft.com/office/drawing/2014/main" id="{00E4E141-FC0E-44BA-89A8-072520269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52501" y="2801208"/>
            <a:ext cx="731520" cy="731520"/>
          </a:xfrm>
          <a:prstGeom prst="rect">
            <a:avLst/>
          </a:prstGeom>
        </p:spPr>
      </p:pic>
      <p:pic>
        <p:nvPicPr>
          <p:cNvPr id="20" name="Gráfico 19" descr="Notas adesivas com preenchimento sólido">
            <a:extLst>
              <a:ext uri="{FF2B5EF4-FFF2-40B4-BE49-F238E27FC236}">
                <a16:creationId xmlns:a16="http://schemas.microsoft.com/office/drawing/2014/main" id="{7C9189CE-BA8F-4F82-901E-71F4403EE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2501" y="4607180"/>
            <a:ext cx="731520" cy="73152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D6EA082-2661-43C6-A94B-1453FBC79D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49508" y="6235005"/>
            <a:ext cx="1380733" cy="29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09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CA96887-ABFC-410B-8B2C-EC61FF90E6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003290"/>
              </a:gs>
              <a:gs pos="0">
                <a:srgbClr val="002665"/>
              </a:gs>
              <a:gs pos="100000">
                <a:srgbClr val="003C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13C1C97-03CB-429F-BF79-A0D9AC043345}"/>
              </a:ext>
            </a:extLst>
          </p:cNvPr>
          <p:cNvSpPr/>
          <p:nvPr/>
        </p:nvSpPr>
        <p:spPr>
          <a:xfrm>
            <a:off x="8658835" y="5587334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FA1F816-E489-4EE6-A612-AA3DF29C008E}"/>
              </a:ext>
            </a:extLst>
          </p:cNvPr>
          <p:cNvSpPr/>
          <p:nvPr/>
        </p:nvSpPr>
        <p:spPr>
          <a:xfrm>
            <a:off x="-2815771" y="-1611166"/>
            <a:ext cx="8567589" cy="8564603"/>
          </a:xfrm>
          <a:prstGeom prst="ellipse">
            <a:avLst/>
          </a:prstGeom>
          <a:noFill/>
          <a:ln w="38100">
            <a:solidFill>
              <a:schemeClr val="bg1">
                <a:alpha val="32941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7" name="Retângulo 6"/>
          <p:cNvSpPr/>
          <p:nvPr/>
        </p:nvSpPr>
        <p:spPr>
          <a:xfrm>
            <a:off x="337352" y="2671870"/>
            <a:ext cx="5758648" cy="17527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Gerenciamento e controle de entrega de Obrigações Fiscais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2000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(Principais, Acessórias ou Próprias)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pt-BR" sz="2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923357" y="1034844"/>
            <a:ext cx="4571958" cy="884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Possui níveis de mensagens de alertas</a:t>
            </a:r>
            <a:b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pt-BR" sz="14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Diferenciadas por profissionais operacionais e gestores responsáveis</a:t>
            </a:r>
            <a:endParaRPr lang="pt-BR" sz="1600" dirty="0">
              <a:solidFill>
                <a:schemeClr val="bg1"/>
              </a:solidFill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B55B0FA-54AE-48C9-A6D7-CA9ACCBBA275}"/>
              </a:ext>
            </a:extLst>
          </p:cNvPr>
          <p:cNvSpPr txBox="1"/>
          <p:nvPr/>
        </p:nvSpPr>
        <p:spPr>
          <a:xfrm>
            <a:off x="337352" y="2301804"/>
            <a:ext cx="8502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pt-BR" sz="2000" dirty="0">
                <a:solidFill>
                  <a:srgbClr val="3B8AFF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GSW ORGANIZER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99C79BC-0C69-4690-87DF-A5627453618A}"/>
              </a:ext>
            </a:extLst>
          </p:cNvPr>
          <p:cNvSpPr/>
          <p:nvPr/>
        </p:nvSpPr>
        <p:spPr>
          <a:xfrm>
            <a:off x="6923357" y="2309032"/>
            <a:ext cx="4571958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Gerencia alto volume de obrigações de forma centralizada</a:t>
            </a:r>
            <a:b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pt-BR" sz="14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Armazena TODO O LEGADO em um só lugar, com fácil recuperação dos dados e evidências para atendimento às Fiscalizações, consultas do dia a dia e auditorias internas</a:t>
            </a:r>
            <a:endParaRPr lang="pt-BR" sz="1600" dirty="0">
              <a:solidFill>
                <a:schemeClr val="bg1"/>
              </a:solidFill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6C8B132-2542-4AEC-B35F-C128761AB0A0}"/>
              </a:ext>
            </a:extLst>
          </p:cNvPr>
          <p:cNvSpPr/>
          <p:nvPr/>
        </p:nvSpPr>
        <p:spPr>
          <a:xfrm>
            <a:off x="6923357" y="4318551"/>
            <a:ext cx="4571958" cy="884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Tecnologia 100% Cloud</a:t>
            </a:r>
          </a:p>
          <a:p>
            <a:pPr>
              <a:lnSpc>
                <a:spcPct val="120000"/>
              </a:lnSpc>
            </a:pPr>
            <a:r>
              <a:rPr lang="pt-BR" sz="1400" dirty="0">
                <a:solidFill>
                  <a:schemeClr val="bg1"/>
                </a:solidFill>
                <a:ea typeface="Segoe UI" panose="020B0502040204020203" pitchFamily="34" charset="0"/>
                <a:cs typeface="Arial" panose="020B0604020202020204" pitchFamily="34" charset="0"/>
              </a:rPr>
              <a:t>Disponível em qualquer dispositivo, com alta disponibilidade e controle de acesso.</a:t>
            </a:r>
          </a:p>
        </p:txBody>
      </p:sp>
      <p:pic>
        <p:nvPicPr>
          <p:cNvPr id="18" name="Gráfico 17" descr="Sirene com preenchimento sólido">
            <a:extLst>
              <a:ext uri="{FF2B5EF4-FFF2-40B4-BE49-F238E27FC236}">
                <a16:creationId xmlns:a16="http://schemas.microsoft.com/office/drawing/2014/main" id="{6805FA16-E252-4BC0-87BB-BA4DE752F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52501" y="1034844"/>
            <a:ext cx="731520" cy="731520"/>
          </a:xfrm>
          <a:prstGeom prst="rect">
            <a:avLst/>
          </a:prstGeom>
        </p:spPr>
      </p:pic>
      <p:pic>
        <p:nvPicPr>
          <p:cNvPr id="19" name="Gráfico 18" descr="Concluído com preenchimento sólido">
            <a:extLst>
              <a:ext uri="{FF2B5EF4-FFF2-40B4-BE49-F238E27FC236}">
                <a16:creationId xmlns:a16="http://schemas.microsoft.com/office/drawing/2014/main" id="{00E4E141-FC0E-44BA-89A8-072520269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52501" y="2318609"/>
            <a:ext cx="731520" cy="731520"/>
          </a:xfrm>
          <a:prstGeom prst="rect">
            <a:avLst/>
          </a:prstGeom>
        </p:spPr>
      </p:pic>
      <p:pic>
        <p:nvPicPr>
          <p:cNvPr id="20" name="Gráfico 19" descr="Sincronização com a nuvem com preenchimento sólido">
            <a:extLst>
              <a:ext uri="{FF2B5EF4-FFF2-40B4-BE49-F238E27FC236}">
                <a16:creationId xmlns:a16="http://schemas.microsoft.com/office/drawing/2014/main" id="{7C9189CE-BA8F-4F82-901E-71F4403EE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2501" y="4373489"/>
            <a:ext cx="731520" cy="73152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D6EA082-2661-43C6-A94B-1453FBC79D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49508" y="6235005"/>
            <a:ext cx="1380733" cy="29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860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lipse 98">
            <a:extLst>
              <a:ext uri="{FF2B5EF4-FFF2-40B4-BE49-F238E27FC236}">
                <a16:creationId xmlns:a16="http://schemas.microsoft.com/office/drawing/2014/main" id="{3008E5C9-3C4B-4398-8E99-3A320A01E871}"/>
              </a:ext>
            </a:extLst>
          </p:cNvPr>
          <p:cNvSpPr/>
          <p:nvPr/>
        </p:nvSpPr>
        <p:spPr>
          <a:xfrm>
            <a:off x="7952490" y="-25799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03" name="Elipse 102">
            <a:extLst>
              <a:ext uri="{FF2B5EF4-FFF2-40B4-BE49-F238E27FC236}">
                <a16:creationId xmlns:a16="http://schemas.microsoft.com/office/drawing/2014/main" id="{388C891E-B2DF-4656-919E-076C244178DD}"/>
              </a:ext>
            </a:extLst>
          </p:cNvPr>
          <p:cNvSpPr/>
          <p:nvPr/>
        </p:nvSpPr>
        <p:spPr>
          <a:xfrm>
            <a:off x="6543688" y="5488105"/>
            <a:ext cx="9531616" cy="9528294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75598" y="270482"/>
            <a:ext cx="10985500" cy="11001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GSW ORGANIZER</a:t>
            </a:r>
            <a:br>
              <a:rPr lang="pt-BR" sz="3200" dirty="0">
                <a:solidFill>
                  <a:srgbClr val="002963"/>
                </a:solidFill>
                <a:ea typeface="+mn-ea"/>
                <a:cs typeface="Arial" panose="020B0604020202020204" pitchFamily="34" charset="0"/>
              </a:rPr>
            </a:br>
            <a:r>
              <a:rPr lang="pt-BR" sz="3200" dirty="0">
                <a:solidFill>
                  <a:srgbClr val="002963"/>
                </a:solidFill>
                <a:ea typeface="+mn-ea"/>
                <a:cs typeface="Arial" panose="020B0604020202020204" pitchFamily="34" charset="0"/>
              </a:rPr>
              <a:t>Gerar Programação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6B36DD9-B0E5-44D2-8C51-13CF72A5F34D}"/>
              </a:ext>
            </a:extLst>
          </p:cNvPr>
          <p:cNvSpPr txBox="1"/>
          <p:nvPr/>
        </p:nvSpPr>
        <p:spPr>
          <a:xfrm>
            <a:off x="4785219" y="4412009"/>
            <a:ext cx="1176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Ativo</a:t>
            </a:r>
          </a:p>
          <a:p>
            <a:r>
              <a:rPr lang="pt-BR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Inativo</a:t>
            </a:r>
          </a:p>
          <a:p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Sugestão</a:t>
            </a:r>
          </a:p>
        </p:txBody>
      </p: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9D845B5E-09E4-44A8-944A-E513AA8BEEA2}"/>
              </a:ext>
            </a:extLst>
          </p:cNvPr>
          <p:cNvGrpSpPr/>
          <p:nvPr/>
        </p:nvGrpSpPr>
        <p:grpSpPr>
          <a:xfrm>
            <a:off x="806557" y="1434108"/>
            <a:ext cx="2177943" cy="852486"/>
            <a:chOff x="4657125" y="1243383"/>
            <a:chExt cx="2177943" cy="852486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79674FA1-30FC-48C3-8089-50F787D7A94A}"/>
                </a:ext>
              </a:extLst>
            </p:cNvPr>
            <p:cNvGrpSpPr/>
            <p:nvPr/>
          </p:nvGrpSpPr>
          <p:grpSpPr>
            <a:xfrm>
              <a:off x="4657125" y="1243383"/>
              <a:ext cx="2177943" cy="852486"/>
              <a:chOff x="-3688709" y="5182849"/>
              <a:chExt cx="3057913" cy="1196923"/>
            </a:xfrm>
          </p:grpSpPr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391E6445-C445-4046-A391-490F59E31F78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42" name="Retângulo: Cantos Arredondados 41">
                  <a:extLst>
                    <a:ext uri="{FF2B5EF4-FFF2-40B4-BE49-F238E27FC236}">
                      <a16:creationId xmlns:a16="http://schemas.microsoft.com/office/drawing/2014/main" id="{E80565E7-94D3-434D-8B80-062C8B63DB18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3" name="Elipse 42">
                  <a:extLst>
                    <a:ext uri="{FF2B5EF4-FFF2-40B4-BE49-F238E27FC236}">
                      <a16:creationId xmlns:a16="http://schemas.microsoft.com/office/drawing/2014/main" id="{271B0EAC-A721-4182-8BF3-D874C5A76742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40" name="Retângulo 39">
                <a:extLst>
                  <a:ext uri="{FF2B5EF4-FFF2-40B4-BE49-F238E27FC236}">
                    <a16:creationId xmlns:a16="http://schemas.microsoft.com/office/drawing/2014/main" id="{AC19B19A-7F2D-4E44-927C-1A4E481AB8E6}"/>
                  </a:ext>
                </a:extLst>
              </p:cNvPr>
              <p:cNvSpPr/>
              <p:nvPr/>
            </p:nvSpPr>
            <p:spPr>
              <a:xfrm>
                <a:off x="-2511244" y="5415142"/>
                <a:ext cx="1880448" cy="7346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Cadastro de Obrigações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" name="Gráfico 4" descr="Lista de verificação DPE">
              <a:extLst>
                <a:ext uri="{FF2B5EF4-FFF2-40B4-BE49-F238E27FC236}">
                  <a16:creationId xmlns:a16="http://schemas.microsoft.com/office/drawing/2014/main" id="{342DD11F-673E-430E-AEF9-ECF952EB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787157" y="1376059"/>
              <a:ext cx="578680" cy="578680"/>
            </a:xfrm>
            <a:prstGeom prst="rect">
              <a:avLst/>
            </a:prstGeom>
          </p:spPr>
        </p:pic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00237F7E-4EF9-41F5-9181-DD0FF0AB8BE1}"/>
              </a:ext>
            </a:extLst>
          </p:cNvPr>
          <p:cNvGrpSpPr/>
          <p:nvPr/>
        </p:nvGrpSpPr>
        <p:grpSpPr>
          <a:xfrm>
            <a:off x="806557" y="2525273"/>
            <a:ext cx="2069279" cy="852486"/>
            <a:chOff x="7782722" y="1905713"/>
            <a:chExt cx="2069279" cy="85248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424C2586-BD8B-487A-9750-643C12B5A422}"/>
                </a:ext>
              </a:extLst>
            </p:cNvPr>
            <p:cNvGrpSpPr/>
            <p:nvPr/>
          </p:nvGrpSpPr>
          <p:grpSpPr>
            <a:xfrm>
              <a:off x="7782722" y="1905713"/>
              <a:ext cx="2069279" cy="852486"/>
              <a:chOff x="-3688709" y="5182849"/>
              <a:chExt cx="2905344" cy="1196923"/>
            </a:xfrm>
          </p:grpSpPr>
          <p:grpSp>
            <p:nvGrpSpPr>
              <p:cNvPr id="45" name="Agrupar 44">
                <a:extLst>
                  <a:ext uri="{FF2B5EF4-FFF2-40B4-BE49-F238E27FC236}">
                    <a16:creationId xmlns:a16="http://schemas.microsoft.com/office/drawing/2014/main" id="{81DB7723-552B-450F-B021-2D632AA0A6C0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47" name="Retângulo: Cantos Arredondados 46">
                  <a:extLst>
                    <a:ext uri="{FF2B5EF4-FFF2-40B4-BE49-F238E27FC236}">
                      <a16:creationId xmlns:a16="http://schemas.microsoft.com/office/drawing/2014/main" id="{2A8E2C2C-0970-4464-9105-BC2007698FD4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8" name="Elipse 47">
                  <a:extLst>
                    <a:ext uri="{FF2B5EF4-FFF2-40B4-BE49-F238E27FC236}">
                      <a16:creationId xmlns:a16="http://schemas.microsoft.com/office/drawing/2014/main" id="{003F84E1-9395-4D49-A3DC-BBDEB9498E82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46" name="Retângulo 45">
                <a:extLst>
                  <a:ext uri="{FF2B5EF4-FFF2-40B4-BE49-F238E27FC236}">
                    <a16:creationId xmlns:a16="http://schemas.microsoft.com/office/drawing/2014/main" id="{E25ADF88-C1B7-476D-A161-A3D4D5161326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CNAE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8E4F1D86-EEEB-4ADA-8EBC-9C74594F1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3687" y="2061762"/>
              <a:ext cx="490556" cy="490556"/>
            </a:xfrm>
            <a:prstGeom prst="rect">
              <a:avLst/>
            </a:prstGeom>
          </p:spPr>
        </p:pic>
      </p:grpSp>
      <p:grpSp>
        <p:nvGrpSpPr>
          <p:cNvPr id="95" name="Agrupar 94">
            <a:extLst>
              <a:ext uri="{FF2B5EF4-FFF2-40B4-BE49-F238E27FC236}">
                <a16:creationId xmlns:a16="http://schemas.microsoft.com/office/drawing/2014/main" id="{F2AA7EBC-0EAA-4D19-A923-8C09F52D1D5F}"/>
              </a:ext>
            </a:extLst>
          </p:cNvPr>
          <p:cNvGrpSpPr/>
          <p:nvPr/>
        </p:nvGrpSpPr>
        <p:grpSpPr>
          <a:xfrm>
            <a:off x="806557" y="3616438"/>
            <a:ext cx="2139842" cy="852486"/>
            <a:chOff x="8258755" y="3376735"/>
            <a:chExt cx="2139842" cy="852486"/>
          </a:xfrm>
        </p:grpSpPr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85903F73-C433-4A57-800C-9D8394839F74}"/>
                </a:ext>
              </a:extLst>
            </p:cNvPr>
            <p:cNvGrpSpPr/>
            <p:nvPr/>
          </p:nvGrpSpPr>
          <p:grpSpPr>
            <a:xfrm>
              <a:off x="8258755" y="3376735"/>
              <a:ext cx="2139842" cy="852486"/>
              <a:chOff x="-3688709" y="5182849"/>
              <a:chExt cx="3004418" cy="1196923"/>
            </a:xfrm>
          </p:grpSpPr>
          <p:grpSp>
            <p:nvGrpSpPr>
              <p:cNvPr id="56" name="Agrupar 55">
                <a:extLst>
                  <a:ext uri="{FF2B5EF4-FFF2-40B4-BE49-F238E27FC236}">
                    <a16:creationId xmlns:a16="http://schemas.microsoft.com/office/drawing/2014/main" id="{5F968096-BF53-43C6-A1B5-180653FFEA0E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58" name="Retângulo: Cantos Arredondados 57">
                  <a:extLst>
                    <a:ext uri="{FF2B5EF4-FFF2-40B4-BE49-F238E27FC236}">
                      <a16:creationId xmlns:a16="http://schemas.microsoft.com/office/drawing/2014/main" id="{0AFB58C6-3F52-4500-9F04-032D3A7EBF63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9" name="Elipse 58">
                  <a:extLst>
                    <a:ext uri="{FF2B5EF4-FFF2-40B4-BE49-F238E27FC236}">
                      <a16:creationId xmlns:a16="http://schemas.microsoft.com/office/drawing/2014/main" id="{65D86524-C8CE-40C6-B48C-570BBDA47EA0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57" name="Retângulo 56">
                <a:extLst>
                  <a:ext uri="{FF2B5EF4-FFF2-40B4-BE49-F238E27FC236}">
                    <a16:creationId xmlns:a16="http://schemas.microsoft.com/office/drawing/2014/main" id="{A5C8C963-D0E4-4F25-8853-07629077ED3C}"/>
                  </a:ext>
                </a:extLst>
              </p:cNvPr>
              <p:cNvSpPr/>
              <p:nvPr/>
            </p:nvSpPr>
            <p:spPr>
              <a:xfrm>
                <a:off x="-2529076" y="5415142"/>
                <a:ext cx="1844785" cy="7346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Cadastro de Empresas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5" name="Gráfico 24" descr="Cidade">
              <a:extLst>
                <a:ext uri="{FF2B5EF4-FFF2-40B4-BE49-F238E27FC236}">
                  <a16:creationId xmlns:a16="http://schemas.microsoft.com/office/drawing/2014/main" id="{59D4A043-D6AB-4315-AA98-D9063A856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77386" y="3506128"/>
              <a:ext cx="586495" cy="586495"/>
            </a:xfrm>
            <a:prstGeom prst="rect">
              <a:avLst/>
            </a:prstGeom>
          </p:spPr>
        </p:pic>
      </p:grpSp>
      <p:grpSp>
        <p:nvGrpSpPr>
          <p:cNvPr id="96" name="Agrupar 95">
            <a:extLst>
              <a:ext uri="{FF2B5EF4-FFF2-40B4-BE49-F238E27FC236}">
                <a16:creationId xmlns:a16="http://schemas.microsoft.com/office/drawing/2014/main" id="{DEFAA130-32D2-42E6-B7BD-8CFCDADA1A46}"/>
              </a:ext>
            </a:extLst>
          </p:cNvPr>
          <p:cNvGrpSpPr/>
          <p:nvPr/>
        </p:nvGrpSpPr>
        <p:grpSpPr>
          <a:xfrm>
            <a:off x="806557" y="4707603"/>
            <a:ext cx="2069279" cy="852486"/>
            <a:chOff x="8356534" y="4393384"/>
            <a:chExt cx="2069279" cy="852486"/>
          </a:xfrm>
        </p:grpSpPr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2EEAB85D-2C2B-4951-BF0A-FE3440BB86C2}"/>
                </a:ext>
              </a:extLst>
            </p:cNvPr>
            <p:cNvGrpSpPr/>
            <p:nvPr/>
          </p:nvGrpSpPr>
          <p:grpSpPr>
            <a:xfrm>
              <a:off x="8356534" y="4393384"/>
              <a:ext cx="2069279" cy="852486"/>
              <a:chOff x="-3688709" y="5182849"/>
              <a:chExt cx="2905344" cy="1196923"/>
            </a:xfrm>
          </p:grpSpPr>
          <p:grpSp>
            <p:nvGrpSpPr>
              <p:cNvPr id="61" name="Agrupar 60">
                <a:extLst>
                  <a:ext uri="{FF2B5EF4-FFF2-40B4-BE49-F238E27FC236}">
                    <a16:creationId xmlns:a16="http://schemas.microsoft.com/office/drawing/2014/main" id="{F80AB7E2-F2E3-42E7-AF52-E633F1585E11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63" name="Retângulo: Cantos Arredondados 62">
                  <a:extLst>
                    <a:ext uri="{FF2B5EF4-FFF2-40B4-BE49-F238E27FC236}">
                      <a16:creationId xmlns:a16="http://schemas.microsoft.com/office/drawing/2014/main" id="{04828B79-BCEC-4547-876E-B5EBFBEE064D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64" name="Elipse 63">
                  <a:extLst>
                    <a:ext uri="{FF2B5EF4-FFF2-40B4-BE49-F238E27FC236}">
                      <a16:creationId xmlns:a16="http://schemas.microsoft.com/office/drawing/2014/main" id="{4F0545B9-2209-4A99-A9B3-6D5AEECD7524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62" name="Retângulo 61">
                <a:extLst>
                  <a:ext uri="{FF2B5EF4-FFF2-40B4-BE49-F238E27FC236}">
                    <a16:creationId xmlns:a16="http://schemas.microsoft.com/office/drawing/2014/main" id="{D45AE610-BD13-4B70-B3A2-3D4B2B43D729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CNAE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65" name="Gráfico 64">
              <a:extLst>
                <a:ext uri="{FF2B5EF4-FFF2-40B4-BE49-F238E27FC236}">
                  <a16:creationId xmlns:a16="http://schemas.microsoft.com/office/drawing/2014/main" id="{E59231FD-A1E7-41D5-BE23-A67C4E03F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37499" y="4549433"/>
              <a:ext cx="490556" cy="490556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0AF57D69-953B-4477-B8CA-82502328DC0D}"/>
              </a:ext>
            </a:extLst>
          </p:cNvPr>
          <p:cNvGrpSpPr/>
          <p:nvPr/>
        </p:nvGrpSpPr>
        <p:grpSpPr>
          <a:xfrm>
            <a:off x="806557" y="5798768"/>
            <a:ext cx="2069279" cy="852486"/>
            <a:chOff x="7722216" y="5452038"/>
            <a:chExt cx="2069279" cy="852486"/>
          </a:xfrm>
        </p:grpSpPr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675910CD-D827-4DA3-B2EA-E41273E7B4FB}"/>
                </a:ext>
              </a:extLst>
            </p:cNvPr>
            <p:cNvGrpSpPr/>
            <p:nvPr/>
          </p:nvGrpSpPr>
          <p:grpSpPr>
            <a:xfrm>
              <a:off x="7722216" y="5452038"/>
              <a:ext cx="2069279" cy="852486"/>
              <a:chOff x="-3688709" y="5182849"/>
              <a:chExt cx="2905344" cy="1196923"/>
            </a:xfrm>
          </p:grpSpPr>
          <p:grpSp>
            <p:nvGrpSpPr>
              <p:cNvPr id="67" name="Agrupar 66">
                <a:extLst>
                  <a:ext uri="{FF2B5EF4-FFF2-40B4-BE49-F238E27FC236}">
                    <a16:creationId xmlns:a16="http://schemas.microsoft.com/office/drawing/2014/main" id="{019614B2-4804-421F-99EA-10E039B1060B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69" name="Retângulo: Cantos Arredondados 68">
                  <a:extLst>
                    <a:ext uri="{FF2B5EF4-FFF2-40B4-BE49-F238E27FC236}">
                      <a16:creationId xmlns:a16="http://schemas.microsoft.com/office/drawing/2014/main" id="{8058FBB7-02B2-44DC-90FD-E462CE051E50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0" name="Elipse 69">
                  <a:extLst>
                    <a:ext uri="{FF2B5EF4-FFF2-40B4-BE49-F238E27FC236}">
                      <a16:creationId xmlns:a16="http://schemas.microsoft.com/office/drawing/2014/main" id="{4F0EF2BE-80FE-4E78-9A9B-9DCDF54F9132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68" name="Retângulo 67">
                <a:extLst>
                  <a:ext uri="{FF2B5EF4-FFF2-40B4-BE49-F238E27FC236}">
                    <a16:creationId xmlns:a16="http://schemas.microsoft.com/office/drawing/2014/main" id="{4F3ABDAC-4274-4E3C-BB4F-C608B0AB212E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IE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71" name="Gráfico 70">
              <a:extLst>
                <a:ext uri="{FF2B5EF4-FFF2-40B4-BE49-F238E27FC236}">
                  <a16:creationId xmlns:a16="http://schemas.microsoft.com/office/drawing/2014/main" id="{5B64FD2D-F6EF-4F8B-8465-67452814E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03181" y="5608087"/>
              <a:ext cx="490556" cy="490556"/>
            </a:xfrm>
            <a:prstGeom prst="rect">
              <a:avLst/>
            </a:prstGeom>
          </p:spPr>
        </p:pic>
      </p:grpSp>
      <p:grpSp>
        <p:nvGrpSpPr>
          <p:cNvPr id="98" name="Agrupar 97">
            <a:extLst>
              <a:ext uri="{FF2B5EF4-FFF2-40B4-BE49-F238E27FC236}">
                <a16:creationId xmlns:a16="http://schemas.microsoft.com/office/drawing/2014/main" id="{DA3F3517-82BA-4194-ABAA-78C0FFE5F04D}"/>
              </a:ext>
            </a:extLst>
          </p:cNvPr>
          <p:cNvGrpSpPr/>
          <p:nvPr/>
        </p:nvGrpSpPr>
        <p:grpSpPr>
          <a:xfrm>
            <a:off x="4040312" y="3616438"/>
            <a:ext cx="2228183" cy="852486"/>
            <a:chOff x="4101659" y="5556525"/>
            <a:chExt cx="2228183" cy="852486"/>
          </a:xfrm>
        </p:grpSpPr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1364DC99-6DD7-4F0E-91B9-37B1C2CA9F73}"/>
                </a:ext>
              </a:extLst>
            </p:cNvPr>
            <p:cNvGrpSpPr/>
            <p:nvPr/>
          </p:nvGrpSpPr>
          <p:grpSpPr>
            <a:xfrm>
              <a:off x="4101659" y="5556525"/>
              <a:ext cx="2228183" cy="852486"/>
              <a:chOff x="-3688709" y="5182849"/>
              <a:chExt cx="3128454" cy="1196923"/>
            </a:xfrm>
          </p:grpSpPr>
          <p:grpSp>
            <p:nvGrpSpPr>
              <p:cNvPr id="73" name="Agrupar 72">
                <a:extLst>
                  <a:ext uri="{FF2B5EF4-FFF2-40B4-BE49-F238E27FC236}">
                    <a16:creationId xmlns:a16="http://schemas.microsoft.com/office/drawing/2014/main" id="{427D3CAC-8799-41DF-9563-993F46E159C6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75" name="Retângulo: Cantos Arredondados 74">
                  <a:extLst>
                    <a:ext uri="{FF2B5EF4-FFF2-40B4-BE49-F238E27FC236}">
                      <a16:creationId xmlns:a16="http://schemas.microsoft.com/office/drawing/2014/main" id="{887300DC-2784-46A9-8EBF-3B7809302B94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D88D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6" name="Elipse 75">
                  <a:extLst>
                    <a:ext uri="{FF2B5EF4-FFF2-40B4-BE49-F238E27FC236}">
                      <a16:creationId xmlns:a16="http://schemas.microsoft.com/office/drawing/2014/main" id="{6A02123F-48A6-4FE7-A0EE-88B8DD658F6C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CC83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74" name="Retângulo 73">
                <a:extLst>
                  <a:ext uri="{FF2B5EF4-FFF2-40B4-BE49-F238E27FC236}">
                    <a16:creationId xmlns:a16="http://schemas.microsoft.com/office/drawing/2014/main" id="{EF7B4552-477A-4FF4-B1A9-CC16863AF442}"/>
                  </a:ext>
                </a:extLst>
              </p:cNvPr>
              <p:cNvSpPr/>
              <p:nvPr/>
            </p:nvSpPr>
            <p:spPr>
              <a:xfrm>
                <a:off x="-2534136" y="5547410"/>
                <a:ext cx="197388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dirty="0">
                    <a:solidFill>
                      <a:schemeClr val="bg1"/>
                    </a:solidFill>
                  </a:rPr>
                  <a:t>Programação</a:t>
                </a:r>
              </a:p>
            </p:txBody>
          </p:sp>
        </p:grpSp>
        <p:pic>
          <p:nvPicPr>
            <p:cNvPr id="77" name="Gráfico 76">
              <a:extLst>
                <a:ext uri="{FF2B5EF4-FFF2-40B4-BE49-F238E27FC236}">
                  <a16:creationId xmlns:a16="http://schemas.microsoft.com/office/drawing/2014/main" id="{B5C41695-D5BA-4767-A38E-CC77FA89E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948" y="5740136"/>
              <a:ext cx="529666" cy="529666"/>
            </a:xfrm>
            <a:prstGeom prst="rect">
              <a:avLst/>
            </a:prstGeom>
          </p:spPr>
        </p:pic>
      </p:grpSp>
      <p:grpSp>
        <p:nvGrpSpPr>
          <p:cNvPr id="124" name="Agrupar 123">
            <a:extLst>
              <a:ext uri="{FF2B5EF4-FFF2-40B4-BE49-F238E27FC236}">
                <a16:creationId xmlns:a16="http://schemas.microsoft.com/office/drawing/2014/main" id="{C2D9374A-B43E-4AAC-B6C8-66F47A70B0DB}"/>
              </a:ext>
            </a:extLst>
          </p:cNvPr>
          <p:cNvGrpSpPr/>
          <p:nvPr/>
        </p:nvGrpSpPr>
        <p:grpSpPr>
          <a:xfrm>
            <a:off x="6818881" y="2473392"/>
            <a:ext cx="2069279" cy="852486"/>
            <a:chOff x="9701781" y="2473392"/>
            <a:chExt cx="2069279" cy="852486"/>
          </a:xfrm>
        </p:grpSpPr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D6778A05-EC3A-4E27-8125-CE4053AB0450}"/>
                </a:ext>
              </a:extLst>
            </p:cNvPr>
            <p:cNvGrpSpPr/>
            <p:nvPr/>
          </p:nvGrpSpPr>
          <p:grpSpPr>
            <a:xfrm>
              <a:off x="9701781" y="2473392"/>
              <a:ext cx="2069279" cy="852486"/>
              <a:chOff x="-3688709" y="5182849"/>
              <a:chExt cx="2905344" cy="1196923"/>
            </a:xfrm>
          </p:grpSpPr>
          <p:grpSp>
            <p:nvGrpSpPr>
              <p:cNvPr id="79" name="Agrupar 78">
                <a:extLst>
                  <a:ext uri="{FF2B5EF4-FFF2-40B4-BE49-F238E27FC236}">
                    <a16:creationId xmlns:a16="http://schemas.microsoft.com/office/drawing/2014/main" id="{42D2BBDA-71D4-4838-A8F9-CD4995F32A1C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81" name="Retângulo: Cantos Arredondados 80">
                  <a:extLst>
                    <a:ext uri="{FF2B5EF4-FFF2-40B4-BE49-F238E27FC236}">
                      <a16:creationId xmlns:a16="http://schemas.microsoft.com/office/drawing/2014/main" id="{95A2B73B-7C11-4005-858A-D5E9A8C92193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2" name="Elipse 81">
                  <a:extLst>
                    <a:ext uri="{FF2B5EF4-FFF2-40B4-BE49-F238E27FC236}">
                      <a16:creationId xmlns:a16="http://schemas.microsoft.com/office/drawing/2014/main" id="{CDEF3435-9411-47D9-B760-39F3607A78A7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80" name="Retângulo 79">
                <a:extLst>
                  <a:ext uri="{FF2B5EF4-FFF2-40B4-BE49-F238E27FC236}">
                    <a16:creationId xmlns:a16="http://schemas.microsoft.com/office/drawing/2014/main" id="{053DEF4A-51F4-4257-86FB-CD0A670A5BDF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Janeiro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0" name="Gráfico 99" descr="Calendário diário">
              <a:extLst>
                <a:ext uri="{FF2B5EF4-FFF2-40B4-BE49-F238E27FC236}">
                  <a16:creationId xmlns:a16="http://schemas.microsoft.com/office/drawing/2014/main" id="{CA071A4D-2296-4369-8C82-BDA31BB1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35671" y="2589378"/>
              <a:ext cx="589931" cy="589931"/>
            </a:xfrm>
            <a:prstGeom prst="rect">
              <a:avLst/>
            </a:prstGeom>
          </p:spPr>
        </p:pic>
      </p:grp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2A989780-F2EA-4001-80C3-642493F187D4}"/>
              </a:ext>
            </a:extLst>
          </p:cNvPr>
          <p:cNvGrpSpPr/>
          <p:nvPr/>
        </p:nvGrpSpPr>
        <p:grpSpPr>
          <a:xfrm>
            <a:off x="6818881" y="3610475"/>
            <a:ext cx="2069279" cy="852486"/>
            <a:chOff x="9701781" y="3549607"/>
            <a:chExt cx="2069279" cy="852486"/>
          </a:xfrm>
        </p:grpSpPr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0B5B1C6B-1016-479F-8AFA-F0694B288E2E}"/>
                </a:ext>
              </a:extLst>
            </p:cNvPr>
            <p:cNvGrpSpPr/>
            <p:nvPr/>
          </p:nvGrpSpPr>
          <p:grpSpPr>
            <a:xfrm>
              <a:off x="9701781" y="3549607"/>
              <a:ext cx="2069279" cy="852486"/>
              <a:chOff x="-3688709" y="5182849"/>
              <a:chExt cx="2905344" cy="1196923"/>
            </a:xfrm>
          </p:grpSpPr>
          <p:grpSp>
            <p:nvGrpSpPr>
              <p:cNvPr id="84" name="Agrupar 83">
                <a:extLst>
                  <a:ext uri="{FF2B5EF4-FFF2-40B4-BE49-F238E27FC236}">
                    <a16:creationId xmlns:a16="http://schemas.microsoft.com/office/drawing/2014/main" id="{339AF0CB-7A18-4D30-B262-40A5832A1597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86" name="Retângulo: Cantos Arredondados 85">
                  <a:extLst>
                    <a:ext uri="{FF2B5EF4-FFF2-40B4-BE49-F238E27FC236}">
                      <a16:creationId xmlns:a16="http://schemas.microsoft.com/office/drawing/2014/main" id="{2E0BBDF8-DBC4-435D-BA96-84B1725D83D0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" name="Elipse 86">
                  <a:extLst>
                    <a:ext uri="{FF2B5EF4-FFF2-40B4-BE49-F238E27FC236}">
                      <a16:creationId xmlns:a16="http://schemas.microsoft.com/office/drawing/2014/main" id="{09F6C0FA-ECA1-40DD-914F-F7B45A6DD267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85" name="Retângulo 84">
                <a:extLst>
                  <a:ext uri="{FF2B5EF4-FFF2-40B4-BE49-F238E27FC236}">
                    <a16:creationId xmlns:a16="http://schemas.microsoft.com/office/drawing/2014/main" id="{1AAA4D9B-BA20-49A8-8177-EDE46680E98B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Fevereiro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1" name="Gráfico 100" descr="Calendário diário">
              <a:extLst>
                <a:ext uri="{FF2B5EF4-FFF2-40B4-BE49-F238E27FC236}">
                  <a16:creationId xmlns:a16="http://schemas.microsoft.com/office/drawing/2014/main" id="{566D4919-F47E-4B71-8CAF-CD9F75D28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833058" y="3684052"/>
              <a:ext cx="589931" cy="589931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E115D106-BE1A-4CE9-8BFE-D8C9F5A6B00B}"/>
              </a:ext>
            </a:extLst>
          </p:cNvPr>
          <p:cNvGrpSpPr/>
          <p:nvPr/>
        </p:nvGrpSpPr>
        <p:grpSpPr>
          <a:xfrm>
            <a:off x="6818881" y="4616852"/>
            <a:ext cx="2069279" cy="852486"/>
            <a:chOff x="9753175" y="4616852"/>
            <a:chExt cx="2069279" cy="852486"/>
          </a:xfrm>
        </p:grpSpPr>
        <p:grpSp>
          <p:nvGrpSpPr>
            <p:cNvPr id="88" name="Agrupar 87">
              <a:extLst>
                <a:ext uri="{FF2B5EF4-FFF2-40B4-BE49-F238E27FC236}">
                  <a16:creationId xmlns:a16="http://schemas.microsoft.com/office/drawing/2014/main" id="{267200DE-ED33-4C3A-89BB-EAF1498197B7}"/>
                </a:ext>
              </a:extLst>
            </p:cNvPr>
            <p:cNvGrpSpPr/>
            <p:nvPr/>
          </p:nvGrpSpPr>
          <p:grpSpPr>
            <a:xfrm>
              <a:off x="9753175" y="4616852"/>
              <a:ext cx="2069279" cy="852486"/>
              <a:chOff x="-3688709" y="5182849"/>
              <a:chExt cx="2905344" cy="1196923"/>
            </a:xfrm>
          </p:grpSpPr>
          <p:grpSp>
            <p:nvGrpSpPr>
              <p:cNvPr id="89" name="Agrupar 88">
                <a:extLst>
                  <a:ext uri="{FF2B5EF4-FFF2-40B4-BE49-F238E27FC236}">
                    <a16:creationId xmlns:a16="http://schemas.microsoft.com/office/drawing/2014/main" id="{56EE8811-6933-40BD-97E8-0E2447C619B4}"/>
                  </a:ext>
                </a:extLst>
              </p:cNvPr>
              <p:cNvGrpSpPr/>
              <p:nvPr/>
            </p:nvGrpSpPr>
            <p:grpSpPr>
              <a:xfrm>
                <a:off x="-3688709" y="5182849"/>
                <a:ext cx="2843540" cy="1196923"/>
                <a:chOff x="523302" y="2502742"/>
                <a:chExt cx="2596070" cy="1092757"/>
              </a:xfrm>
            </p:grpSpPr>
            <p:sp>
              <p:nvSpPr>
                <p:cNvPr id="91" name="Retângulo: Cantos Arredondados 90">
                  <a:extLst>
                    <a:ext uri="{FF2B5EF4-FFF2-40B4-BE49-F238E27FC236}">
                      <a16:creationId xmlns:a16="http://schemas.microsoft.com/office/drawing/2014/main" id="{65E453D6-58EF-4006-A77B-295243907E68}"/>
                    </a:ext>
                  </a:extLst>
                </p:cNvPr>
                <p:cNvSpPr/>
                <p:nvPr/>
              </p:nvSpPr>
              <p:spPr>
                <a:xfrm>
                  <a:off x="1036453" y="2672812"/>
                  <a:ext cx="2082919" cy="752612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2" name="Elipse 91">
                  <a:extLst>
                    <a:ext uri="{FF2B5EF4-FFF2-40B4-BE49-F238E27FC236}">
                      <a16:creationId xmlns:a16="http://schemas.microsoft.com/office/drawing/2014/main" id="{A1ABBC09-7054-449A-9ED7-D18902C1507E}"/>
                    </a:ext>
                  </a:extLst>
                </p:cNvPr>
                <p:cNvSpPr/>
                <p:nvPr/>
              </p:nvSpPr>
              <p:spPr>
                <a:xfrm>
                  <a:off x="523302" y="2502742"/>
                  <a:ext cx="1092757" cy="1092757"/>
                </a:xfrm>
                <a:prstGeom prst="ellipse">
                  <a:avLst/>
                </a:prstGeom>
                <a:solidFill>
                  <a:srgbClr val="00296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90" name="Retângulo 89">
                <a:extLst>
                  <a:ext uri="{FF2B5EF4-FFF2-40B4-BE49-F238E27FC236}">
                    <a16:creationId xmlns:a16="http://schemas.microsoft.com/office/drawing/2014/main" id="{2DC947D6-89E6-45F1-8A52-F41A4FFBF85C}"/>
                  </a:ext>
                </a:extLst>
              </p:cNvPr>
              <p:cNvSpPr/>
              <p:nvPr/>
            </p:nvSpPr>
            <p:spPr>
              <a:xfrm>
                <a:off x="-2413776" y="5565242"/>
                <a:ext cx="1630411" cy="432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BR" sz="1400" b="1" dirty="0">
                    <a:solidFill>
                      <a:schemeClr val="bg1"/>
                    </a:solidFill>
                  </a:rPr>
                  <a:t>Março</a:t>
                </a:r>
                <a:endParaRPr lang="pt-B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2" name="Gráfico 101" descr="Calendário diário">
              <a:extLst>
                <a:ext uri="{FF2B5EF4-FFF2-40B4-BE49-F238E27FC236}">
                  <a16:creationId xmlns:a16="http://schemas.microsoft.com/office/drawing/2014/main" id="{718B43DA-1CEA-4551-9B2D-55C16D649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884452" y="4758498"/>
              <a:ext cx="589931" cy="589931"/>
            </a:xfrm>
            <a:prstGeom prst="rect">
              <a:avLst/>
            </a:prstGeom>
          </p:spPr>
        </p:pic>
      </p:grpSp>
      <p:cxnSp>
        <p:nvCxnSpPr>
          <p:cNvPr id="106" name="Conector: Angulado 105">
            <a:extLst>
              <a:ext uri="{FF2B5EF4-FFF2-40B4-BE49-F238E27FC236}">
                <a16:creationId xmlns:a16="http://schemas.microsoft.com/office/drawing/2014/main" id="{6D92FE0A-1AB5-4D9F-8F52-81020FC7CDCA}"/>
              </a:ext>
            </a:extLst>
          </p:cNvPr>
          <p:cNvCxnSpPr>
            <a:stCxn id="46" idx="3"/>
            <a:endCxn id="76" idx="2"/>
          </p:cNvCxnSpPr>
          <p:nvPr/>
        </p:nvCxnSpPr>
        <p:spPr>
          <a:xfrm>
            <a:off x="2875836" y="2951514"/>
            <a:ext cx="1164471" cy="10911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: Angulado 107">
            <a:extLst>
              <a:ext uri="{FF2B5EF4-FFF2-40B4-BE49-F238E27FC236}">
                <a16:creationId xmlns:a16="http://schemas.microsoft.com/office/drawing/2014/main" id="{D48D35D0-6312-44F4-890F-CC83FF5E4E5D}"/>
              </a:ext>
            </a:extLst>
          </p:cNvPr>
          <p:cNvCxnSpPr>
            <a:stCxn id="62" idx="3"/>
            <a:endCxn id="76" idx="2"/>
          </p:cNvCxnSpPr>
          <p:nvPr/>
        </p:nvCxnSpPr>
        <p:spPr>
          <a:xfrm flipV="1">
            <a:off x="2875836" y="4042681"/>
            <a:ext cx="1164471" cy="10911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: Angulado 109">
            <a:extLst>
              <a:ext uri="{FF2B5EF4-FFF2-40B4-BE49-F238E27FC236}">
                <a16:creationId xmlns:a16="http://schemas.microsoft.com/office/drawing/2014/main" id="{80DC84E0-0C1B-49AD-9A1E-F97371E228A1}"/>
              </a:ext>
            </a:extLst>
          </p:cNvPr>
          <p:cNvCxnSpPr>
            <a:stCxn id="59" idx="2"/>
            <a:endCxn id="64" idx="2"/>
          </p:cNvCxnSpPr>
          <p:nvPr/>
        </p:nvCxnSpPr>
        <p:spPr>
          <a:xfrm rot="10800000" flipV="1">
            <a:off x="806557" y="4042680"/>
            <a:ext cx="12700" cy="1091165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: Angulado 111">
            <a:extLst>
              <a:ext uri="{FF2B5EF4-FFF2-40B4-BE49-F238E27FC236}">
                <a16:creationId xmlns:a16="http://schemas.microsoft.com/office/drawing/2014/main" id="{D649BFCD-6930-4563-85A6-869C5713B748}"/>
              </a:ext>
            </a:extLst>
          </p:cNvPr>
          <p:cNvCxnSpPr>
            <a:stCxn id="70" idx="2"/>
            <a:endCxn id="64" idx="2"/>
          </p:cNvCxnSpPr>
          <p:nvPr/>
        </p:nvCxnSpPr>
        <p:spPr>
          <a:xfrm rot="10800000">
            <a:off x="806557" y="5133847"/>
            <a:ext cx="12700" cy="1091165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: Angulado 113">
            <a:extLst>
              <a:ext uri="{FF2B5EF4-FFF2-40B4-BE49-F238E27FC236}">
                <a16:creationId xmlns:a16="http://schemas.microsoft.com/office/drawing/2014/main" id="{5A9A110F-20C0-417F-9D0D-8696AAD0C71D}"/>
              </a:ext>
            </a:extLst>
          </p:cNvPr>
          <p:cNvCxnSpPr>
            <a:stCxn id="43" idx="2"/>
            <a:endCxn id="48" idx="2"/>
          </p:cNvCxnSpPr>
          <p:nvPr/>
        </p:nvCxnSpPr>
        <p:spPr>
          <a:xfrm rot="10800000" flipV="1">
            <a:off x="806557" y="1860350"/>
            <a:ext cx="12700" cy="1091165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: Angulado 115">
            <a:extLst>
              <a:ext uri="{FF2B5EF4-FFF2-40B4-BE49-F238E27FC236}">
                <a16:creationId xmlns:a16="http://schemas.microsoft.com/office/drawing/2014/main" id="{99255F9C-6738-4703-A58B-E98E9B44B6B7}"/>
              </a:ext>
            </a:extLst>
          </p:cNvPr>
          <p:cNvCxnSpPr>
            <a:stCxn id="75" idx="3"/>
            <a:endCxn id="82" idx="2"/>
          </p:cNvCxnSpPr>
          <p:nvPr/>
        </p:nvCxnSpPr>
        <p:spPr>
          <a:xfrm flipV="1">
            <a:off x="6065567" y="2899635"/>
            <a:ext cx="753314" cy="11430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: Angulado 117">
            <a:extLst>
              <a:ext uri="{FF2B5EF4-FFF2-40B4-BE49-F238E27FC236}">
                <a16:creationId xmlns:a16="http://schemas.microsoft.com/office/drawing/2014/main" id="{2CBA75A5-7046-4C07-AA9F-BD78C18B4C4B}"/>
              </a:ext>
            </a:extLst>
          </p:cNvPr>
          <p:cNvCxnSpPr>
            <a:cxnSpLocks/>
            <a:stCxn id="74" idx="3"/>
            <a:endCxn id="92" idx="2"/>
          </p:cNvCxnSpPr>
          <p:nvPr/>
        </p:nvCxnSpPr>
        <p:spPr>
          <a:xfrm>
            <a:off x="6268495" y="4029979"/>
            <a:ext cx="550386" cy="10131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de Seta Reta 119">
            <a:extLst>
              <a:ext uri="{FF2B5EF4-FFF2-40B4-BE49-F238E27FC236}">
                <a16:creationId xmlns:a16="http://schemas.microsoft.com/office/drawing/2014/main" id="{EC89F286-09E1-43E0-A10E-1367C8A716FC}"/>
              </a:ext>
            </a:extLst>
          </p:cNvPr>
          <p:cNvCxnSpPr>
            <a:cxnSpLocks/>
            <a:stCxn id="74" idx="3"/>
            <a:endCxn id="87" idx="2"/>
          </p:cNvCxnSpPr>
          <p:nvPr/>
        </p:nvCxnSpPr>
        <p:spPr>
          <a:xfrm>
            <a:off x="6268495" y="4029979"/>
            <a:ext cx="550386" cy="6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747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lipse 65">
            <a:extLst>
              <a:ext uri="{FF2B5EF4-FFF2-40B4-BE49-F238E27FC236}">
                <a16:creationId xmlns:a16="http://schemas.microsoft.com/office/drawing/2014/main" id="{2F4D2186-63A9-443E-BAFE-3DC7775E14E6}"/>
              </a:ext>
            </a:extLst>
          </p:cNvPr>
          <p:cNvSpPr/>
          <p:nvPr/>
        </p:nvSpPr>
        <p:spPr>
          <a:xfrm>
            <a:off x="6053002" y="-2579920"/>
            <a:ext cx="7442300" cy="7439706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495F070-49A7-4C25-B3BE-F395EC75B248}"/>
              </a:ext>
            </a:extLst>
          </p:cNvPr>
          <p:cNvSpPr/>
          <p:nvPr/>
        </p:nvSpPr>
        <p:spPr>
          <a:xfrm>
            <a:off x="3976754" y="1238250"/>
            <a:ext cx="5655446" cy="470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7556" y="437813"/>
            <a:ext cx="11620500" cy="110013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sz="2800" dirty="0">
                <a:solidFill>
                  <a:srgbClr val="002963"/>
                </a:solidFill>
                <a:cs typeface="Arial" panose="020B0604020202020204" pitchFamily="34" charset="0"/>
              </a:rPr>
              <a:t>Exemplo de controle dos prazos e tarefas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751D563-B08E-4E87-AC5D-33835BA362FE}"/>
              </a:ext>
            </a:extLst>
          </p:cNvPr>
          <p:cNvGrpSpPr/>
          <p:nvPr/>
        </p:nvGrpSpPr>
        <p:grpSpPr>
          <a:xfrm>
            <a:off x="56518" y="2273300"/>
            <a:ext cx="9988576" cy="3140160"/>
            <a:chOff x="-857276" y="1330240"/>
            <a:chExt cx="14070842" cy="4197520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04F13767-4734-4291-A98A-CA1F0AF24EED}"/>
                </a:ext>
              </a:extLst>
            </p:cNvPr>
            <p:cNvGrpSpPr/>
            <p:nvPr/>
          </p:nvGrpSpPr>
          <p:grpSpPr>
            <a:xfrm>
              <a:off x="9664609" y="1684814"/>
              <a:ext cx="3152275" cy="2919412"/>
              <a:chOff x="9664609" y="1969294"/>
              <a:chExt cx="3152275" cy="2919412"/>
            </a:xfrm>
          </p:grpSpPr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id="{85749CA7-8069-49BB-A85D-13093E2639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5842" t="62503"/>
              <a:stretch/>
            </p:blipFill>
            <p:spPr>
              <a:xfrm>
                <a:off x="9664609" y="1969294"/>
                <a:ext cx="3152275" cy="2919412"/>
              </a:xfrm>
              <a:prstGeom prst="rect">
                <a:avLst/>
              </a:prstGeom>
            </p:spPr>
          </p:pic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D17CC120-5216-4CF1-ADCF-6535611915B3}"/>
                  </a:ext>
                </a:extLst>
              </p:cNvPr>
              <p:cNvSpPr/>
              <p:nvPr/>
            </p:nvSpPr>
            <p:spPr>
              <a:xfrm>
                <a:off x="11479618" y="2471489"/>
                <a:ext cx="712382" cy="315168"/>
              </a:xfrm>
              <a:prstGeom prst="rect">
                <a:avLst/>
              </a:prstGeom>
              <a:solidFill>
                <a:srgbClr val="232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000"/>
                  <a:t>Dia 15</a:t>
                </a:r>
              </a:p>
            </p:txBody>
          </p:sp>
        </p:grp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18EC0FD0-71F7-4670-97C4-E76CF4C5C8EA}"/>
                </a:ext>
              </a:extLst>
            </p:cNvPr>
            <p:cNvGrpSpPr/>
            <p:nvPr/>
          </p:nvGrpSpPr>
          <p:grpSpPr>
            <a:xfrm>
              <a:off x="0" y="2098475"/>
              <a:ext cx="9167853" cy="2498052"/>
              <a:chOff x="-11285" y="2361267"/>
              <a:chExt cx="9167853" cy="2498052"/>
            </a:xfrm>
          </p:grpSpPr>
          <p:grpSp>
            <p:nvGrpSpPr>
              <p:cNvPr id="21" name="Agrupar 20">
                <a:extLst>
                  <a:ext uri="{FF2B5EF4-FFF2-40B4-BE49-F238E27FC236}">
                    <a16:creationId xmlns:a16="http://schemas.microsoft.com/office/drawing/2014/main" id="{4F13B249-DF9B-4892-A5C2-A9ADEC50C55D}"/>
                  </a:ext>
                </a:extLst>
              </p:cNvPr>
              <p:cNvGrpSpPr/>
              <p:nvPr/>
            </p:nvGrpSpPr>
            <p:grpSpPr>
              <a:xfrm>
                <a:off x="-11285" y="2361267"/>
                <a:ext cx="9167853" cy="2498052"/>
                <a:chOff x="0" y="1893655"/>
                <a:chExt cx="9167853" cy="2498052"/>
              </a:xfrm>
            </p:grpSpPr>
            <p:pic>
              <p:nvPicPr>
                <p:cNvPr id="22" name="Imagem 21">
                  <a:extLst>
                    <a:ext uri="{FF2B5EF4-FFF2-40B4-BE49-F238E27FC236}">
                      <a16:creationId xmlns:a16="http://schemas.microsoft.com/office/drawing/2014/main" id="{DD6B4951-6923-40C5-B817-536B47719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67915" r="75456"/>
                <a:stretch/>
              </p:blipFill>
              <p:spPr>
                <a:xfrm>
                  <a:off x="0" y="1893655"/>
                  <a:ext cx="3202701" cy="2498052"/>
                </a:xfrm>
                <a:prstGeom prst="rect">
                  <a:avLst/>
                </a:prstGeom>
              </p:spPr>
            </p:pic>
            <p:pic>
              <p:nvPicPr>
                <p:cNvPr id="23" name="Imagem 22">
                  <a:extLst>
                    <a:ext uri="{FF2B5EF4-FFF2-40B4-BE49-F238E27FC236}">
                      <a16:creationId xmlns:a16="http://schemas.microsoft.com/office/drawing/2014/main" id="{4D2D916F-24D1-4955-8D12-7B46705636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24662" y="2403109"/>
                  <a:ext cx="2343191" cy="872324"/>
                </a:xfrm>
                <a:prstGeom prst="rect">
                  <a:avLst/>
                </a:prstGeom>
              </p:spPr>
            </p:pic>
            <p:pic>
              <p:nvPicPr>
                <p:cNvPr id="24" name="Imagem 23">
                  <a:extLst>
                    <a:ext uri="{FF2B5EF4-FFF2-40B4-BE49-F238E27FC236}">
                      <a16:creationId xmlns:a16="http://schemas.microsoft.com/office/drawing/2014/main" id="{C4CB0856-4E36-4F25-80A7-7A85491905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596971" y="2403109"/>
                  <a:ext cx="2499029" cy="1270393"/>
                </a:xfrm>
                <a:prstGeom prst="rect">
                  <a:avLst/>
                </a:prstGeom>
              </p:spPr>
            </p:pic>
          </p:grpSp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A0EB6C4F-3062-41B9-928A-FAA4D02DFEEC}"/>
                  </a:ext>
                </a:extLst>
              </p:cNvPr>
              <p:cNvSpPr/>
              <p:nvPr/>
            </p:nvSpPr>
            <p:spPr>
              <a:xfrm>
                <a:off x="2377571" y="2438438"/>
                <a:ext cx="712382" cy="315168"/>
              </a:xfrm>
              <a:prstGeom prst="rect">
                <a:avLst/>
              </a:prstGeom>
              <a:solidFill>
                <a:srgbClr val="232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/>
                  <a:t>Dia 06</a:t>
                </a:r>
              </a:p>
            </p:txBody>
          </p:sp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1F74BF3C-738C-4749-9F29-89EFBA0F3B98}"/>
                </a:ext>
              </a:extLst>
            </p:cNvPr>
            <p:cNvGrpSpPr/>
            <p:nvPr/>
          </p:nvGrpSpPr>
          <p:grpSpPr>
            <a:xfrm>
              <a:off x="6402792" y="1684814"/>
              <a:ext cx="5781822" cy="2919412"/>
              <a:chOff x="6486989" y="3183099"/>
              <a:chExt cx="5781822" cy="2919412"/>
            </a:xfrm>
          </p:grpSpPr>
          <p:grpSp>
            <p:nvGrpSpPr>
              <p:cNvPr id="33" name="Agrupar 32">
                <a:extLst>
                  <a:ext uri="{FF2B5EF4-FFF2-40B4-BE49-F238E27FC236}">
                    <a16:creationId xmlns:a16="http://schemas.microsoft.com/office/drawing/2014/main" id="{C0C1C87A-01E9-44E4-A9B6-8EA24DE233EF}"/>
                  </a:ext>
                </a:extLst>
              </p:cNvPr>
              <p:cNvGrpSpPr/>
              <p:nvPr/>
            </p:nvGrpSpPr>
            <p:grpSpPr>
              <a:xfrm>
                <a:off x="6486989" y="3183099"/>
                <a:ext cx="3261817" cy="2919412"/>
                <a:chOff x="6486989" y="1923035"/>
                <a:chExt cx="3261817" cy="2919412"/>
              </a:xfrm>
            </p:grpSpPr>
            <p:grpSp>
              <p:nvGrpSpPr>
                <p:cNvPr id="3" name="Agrupar 2">
                  <a:extLst>
                    <a:ext uri="{FF2B5EF4-FFF2-40B4-BE49-F238E27FC236}">
                      <a16:creationId xmlns:a16="http://schemas.microsoft.com/office/drawing/2014/main" id="{34B696DB-7D7B-48A3-A034-DDF78A4B5BA7}"/>
                    </a:ext>
                  </a:extLst>
                </p:cNvPr>
                <p:cNvGrpSpPr/>
                <p:nvPr/>
              </p:nvGrpSpPr>
              <p:grpSpPr>
                <a:xfrm>
                  <a:off x="6486989" y="1923035"/>
                  <a:ext cx="3261817" cy="2919412"/>
                  <a:chOff x="6649532" y="1782114"/>
                  <a:chExt cx="3261817" cy="2919412"/>
                </a:xfrm>
              </p:grpSpPr>
              <p:pic>
                <p:nvPicPr>
                  <p:cNvPr id="9" name="Imagem 8">
                    <a:extLst>
                      <a:ext uri="{FF2B5EF4-FFF2-40B4-BE49-F238E27FC236}">
                        <a16:creationId xmlns:a16="http://schemas.microsoft.com/office/drawing/2014/main" id="{6A9A909E-729D-4B9C-9091-2E7B7FF02F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0622" t="62503" r="24381"/>
                  <a:stretch/>
                </p:blipFill>
                <p:spPr>
                  <a:xfrm>
                    <a:off x="6649532" y="1782114"/>
                    <a:ext cx="3261817" cy="2919412"/>
                  </a:xfrm>
                  <a:prstGeom prst="rect">
                    <a:avLst/>
                  </a:prstGeom>
                </p:spPr>
              </p:pic>
              <p:pic>
                <p:nvPicPr>
                  <p:cNvPr id="12" name="Imagem 11">
                    <a:extLst>
                      <a:ext uri="{FF2B5EF4-FFF2-40B4-BE49-F238E27FC236}">
                        <a16:creationId xmlns:a16="http://schemas.microsoft.com/office/drawing/2014/main" id="{F3B14346-345B-489D-A83A-33EA472D51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824661" y="2756473"/>
                    <a:ext cx="2343191" cy="87232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6" name="Retângulo 25">
                  <a:extLst>
                    <a:ext uri="{FF2B5EF4-FFF2-40B4-BE49-F238E27FC236}">
                      <a16:creationId xmlns:a16="http://schemas.microsoft.com/office/drawing/2014/main" id="{E443FEDC-8988-48BA-9999-D7EDFF70F67C}"/>
                    </a:ext>
                  </a:extLst>
                </p:cNvPr>
                <p:cNvSpPr/>
                <p:nvPr/>
              </p:nvSpPr>
              <p:spPr>
                <a:xfrm>
                  <a:off x="8881765" y="2425230"/>
                  <a:ext cx="712382" cy="315168"/>
                </a:xfrm>
                <a:prstGeom prst="rect">
                  <a:avLst/>
                </a:prstGeom>
                <a:solidFill>
                  <a:srgbClr val="232B6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900"/>
                    <a:t>Dia 12</a:t>
                  </a:r>
                </a:p>
              </p:txBody>
            </p:sp>
          </p:grpSp>
          <p:sp>
            <p:nvSpPr>
              <p:cNvPr id="35" name="Retângulo 34">
                <a:extLst>
                  <a:ext uri="{FF2B5EF4-FFF2-40B4-BE49-F238E27FC236}">
                    <a16:creationId xmlns:a16="http://schemas.microsoft.com/office/drawing/2014/main" id="{96953DB5-67C3-412D-ADF3-0CBEA266EFDD}"/>
                  </a:ext>
                </a:extLst>
              </p:cNvPr>
              <p:cNvSpPr/>
              <p:nvPr/>
            </p:nvSpPr>
            <p:spPr>
              <a:xfrm>
                <a:off x="11556429" y="3685294"/>
                <a:ext cx="712382" cy="315168"/>
              </a:xfrm>
              <a:prstGeom prst="rect">
                <a:avLst/>
              </a:prstGeom>
              <a:solidFill>
                <a:srgbClr val="232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/>
                  <a:t>Dia 15</a:t>
                </a:r>
              </a:p>
            </p:txBody>
          </p:sp>
        </p:grp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78007F28-A4CC-4858-87A2-C1862B33ECC4}"/>
                </a:ext>
              </a:extLst>
            </p:cNvPr>
            <p:cNvGrpSpPr/>
            <p:nvPr/>
          </p:nvGrpSpPr>
          <p:grpSpPr>
            <a:xfrm>
              <a:off x="3168576" y="2056988"/>
              <a:ext cx="5738756" cy="2545180"/>
              <a:chOff x="3429096" y="2356208"/>
              <a:chExt cx="5738756" cy="2545180"/>
            </a:xfrm>
          </p:grpSpPr>
          <p:grpSp>
            <p:nvGrpSpPr>
              <p:cNvPr id="4" name="Agrupar 3">
                <a:extLst>
                  <a:ext uri="{FF2B5EF4-FFF2-40B4-BE49-F238E27FC236}">
                    <a16:creationId xmlns:a16="http://schemas.microsoft.com/office/drawing/2014/main" id="{94C402CB-70EA-4839-9B5B-A491AE29B279}"/>
                  </a:ext>
                </a:extLst>
              </p:cNvPr>
              <p:cNvGrpSpPr/>
              <p:nvPr/>
            </p:nvGrpSpPr>
            <p:grpSpPr>
              <a:xfrm>
                <a:off x="3429096" y="2356208"/>
                <a:ext cx="5738756" cy="2545180"/>
                <a:chOff x="3429097" y="2156347"/>
                <a:chExt cx="5738756" cy="2545180"/>
              </a:xfrm>
            </p:grpSpPr>
            <p:pic>
              <p:nvPicPr>
                <p:cNvPr id="18" name="Imagem 17">
                  <a:extLst>
                    <a:ext uri="{FF2B5EF4-FFF2-40B4-BE49-F238E27FC236}">
                      <a16:creationId xmlns:a16="http://schemas.microsoft.com/office/drawing/2014/main" id="{4FE19CB0-0612-4B70-B3AA-26BA3C7510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25625" t="67310" r="49378"/>
                <a:stretch/>
              </p:blipFill>
              <p:spPr>
                <a:xfrm>
                  <a:off x="3429097" y="2156347"/>
                  <a:ext cx="3261816" cy="2545180"/>
                </a:xfrm>
                <a:prstGeom prst="rect">
                  <a:avLst/>
                </a:prstGeom>
              </p:spPr>
            </p:pic>
            <p:pic>
              <p:nvPicPr>
                <p:cNvPr id="19" name="Imagem 18">
                  <a:extLst>
                    <a:ext uri="{FF2B5EF4-FFF2-40B4-BE49-F238E27FC236}">
                      <a16:creationId xmlns:a16="http://schemas.microsoft.com/office/drawing/2014/main" id="{E3D79D5D-5816-4933-9AC9-E8CB8CB890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24662" y="2756473"/>
                  <a:ext cx="2343191" cy="872324"/>
                </a:xfrm>
                <a:prstGeom prst="rect">
                  <a:avLst/>
                </a:prstGeom>
              </p:spPr>
            </p:pic>
            <p:pic>
              <p:nvPicPr>
                <p:cNvPr id="20" name="Imagem 19">
                  <a:extLst>
                    <a:ext uri="{FF2B5EF4-FFF2-40B4-BE49-F238E27FC236}">
                      <a16:creationId xmlns:a16="http://schemas.microsoft.com/office/drawing/2014/main" id="{7512E969-44A8-4BDB-9743-5670CEBC55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596971" y="2756473"/>
                  <a:ext cx="2499029" cy="1270393"/>
                </a:xfrm>
                <a:prstGeom prst="rect">
                  <a:avLst/>
                </a:prstGeom>
              </p:spPr>
            </p:pic>
          </p:grp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B83A38D7-28A1-49EB-AE31-5D2CF2B0F41D}"/>
                  </a:ext>
                </a:extLst>
              </p:cNvPr>
              <p:cNvSpPr/>
              <p:nvPr/>
            </p:nvSpPr>
            <p:spPr>
              <a:xfrm>
                <a:off x="5801651" y="2474866"/>
                <a:ext cx="712382" cy="315168"/>
              </a:xfrm>
              <a:prstGeom prst="rect">
                <a:avLst/>
              </a:prstGeom>
              <a:solidFill>
                <a:srgbClr val="232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/>
                  <a:t>Dia 08</a:t>
                </a:r>
              </a:p>
            </p:txBody>
          </p:sp>
        </p:grpSp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BB41428A-1F09-460E-9578-D5BF6C2B41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2503" b="32198"/>
            <a:stretch/>
          </p:blipFill>
          <p:spPr>
            <a:xfrm>
              <a:off x="0" y="1606681"/>
              <a:ext cx="13048790" cy="412533"/>
            </a:xfrm>
            <a:prstGeom prst="rect">
              <a:avLst/>
            </a:prstGeom>
          </p:spPr>
        </p:pic>
        <p:graphicFrame>
          <p:nvGraphicFramePr>
            <p:cNvPr id="5" name="Diagrama 4">
              <a:extLst>
                <a:ext uri="{FF2B5EF4-FFF2-40B4-BE49-F238E27FC236}">
                  <a16:creationId xmlns:a16="http://schemas.microsoft.com/office/drawing/2014/main" id="{4619D24C-F0ED-445C-A545-95515E76D35A}"/>
                </a:ext>
              </a:extLst>
            </p:cNvPr>
            <p:cNvGraphicFramePr/>
            <p:nvPr/>
          </p:nvGraphicFramePr>
          <p:xfrm>
            <a:off x="285750" y="4785593"/>
            <a:ext cx="11719860" cy="7421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29" name="Balão de Fala: Retângulo 28">
              <a:extLst>
                <a:ext uri="{FF2B5EF4-FFF2-40B4-BE49-F238E27FC236}">
                  <a16:creationId xmlns:a16="http://schemas.microsoft.com/office/drawing/2014/main" id="{FFC4D351-2AF4-4BAF-BBFC-85575C47EE6C}"/>
                </a:ext>
              </a:extLst>
            </p:cNvPr>
            <p:cNvSpPr/>
            <p:nvPr/>
          </p:nvSpPr>
          <p:spPr>
            <a:xfrm flipH="1">
              <a:off x="10161364" y="1330240"/>
              <a:ext cx="2111914" cy="750522"/>
            </a:xfrm>
            <a:prstGeom prst="wedgeRectCallout">
              <a:avLst/>
            </a:prstGeom>
            <a:solidFill>
              <a:srgbClr val="E2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latin typeface="Arial" panose="020B0604020202020204" pitchFamily="34" charset="0"/>
                  <a:cs typeface="Arial" panose="020B0604020202020204" pitchFamily="34" charset="0"/>
                </a:rPr>
                <a:t>Data limite para  entregar a atividade</a:t>
              </a: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483B5C3B-7E2E-40A2-B5B8-A75AD901ACA4}"/>
                </a:ext>
              </a:extLst>
            </p:cNvPr>
            <p:cNvSpPr/>
            <p:nvPr/>
          </p:nvSpPr>
          <p:spPr>
            <a:xfrm>
              <a:off x="-857276" y="2539951"/>
              <a:ext cx="14070842" cy="2056576"/>
            </a:xfrm>
            <a:prstGeom prst="rect">
              <a:avLst/>
            </a:prstGeom>
            <a:solidFill>
              <a:srgbClr val="FFFFFF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35113B8-DE86-4D7D-92F9-40BCD764FDC9}"/>
                </a:ext>
              </a:extLst>
            </p:cNvPr>
            <p:cNvSpPr txBox="1"/>
            <p:nvPr/>
          </p:nvSpPr>
          <p:spPr>
            <a:xfrm>
              <a:off x="5506872" y="3009331"/>
              <a:ext cx="914400" cy="34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1100"/>
            </a:p>
          </p:txBody>
        </p: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B1D34E25-CDF5-489F-A5A6-D787F07DC6F0}"/>
                </a:ext>
              </a:extLst>
            </p:cNvPr>
            <p:cNvGrpSpPr/>
            <p:nvPr/>
          </p:nvGrpSpPr>
          <p:grpSpPr>
            <a:xfrm>
              <a:off x="854096" y="2401451"/>
              <a:ext cx="1194725" cy="2157471"/>
              <a:chOff x="854096" y="2401451"/>
              <a:chExt cx="1194725" cy="2157471"/>
            </a:xfrm>
          </p:grpSpPr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FF8E31B7-DC04-4F31-93FF-FA4FA44731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7348" y="3358153"/>
                <a:ext cx="781050" cy="371475"/>
              </a:xfrm>
              <a:prstGeom prst="rect">
                <a:avLst/>
              </a:prstGeom>
            </p:spPr>
          </p:pic>
          <p:pic>
            <p:nvPicPr>
              <p:cNvPr id="13" name="Gráfico 12" descr="Usuário">
                <a:extLst>
                  <a:ext uri="{FF2B5EF4-FFF2-40B4-BE49-F238E27FC236}">
                    <a16:creationId xmlns:a16="http://schemas.microsoft.com/office/drawing/2014/main" id="{5D5E1A59-E910-47F3-9824-ADFC59E569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192329" y="2756645"/>
                <a:ext cx="449562" cy="449562"/>
              </a:xfrm>
              <a:prstGeom prst="rect">
                <a:avLst/>
              </a:prstGeom>
            </p:spPr>
          </p:pic>
          <p:pic>
            <p:nvPicPr>
              <p:cNvPr id="15" name="Gráfico 14" descr="Documento">
                <a:extLst>
                  <a:ext uri="{FF2B5EF4-FFF2-40B4-BE49-F238E27FC236}">
                    <a16:creationId xmlns:a16="http://schemas.microsoft.com/office/drawing/2014/main" id="{5D223C47-7275-48C9-B2B9-15A43C153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212813" y="3841116"/>
                <a:ext cx="371475" cy="371475"/>
              </a:xfrm>
              <a:prstGeom prst="rect">
                <a:avLst/>
              </a:prstGeom>
            </p:spPr>
          </p:pic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9336F72A-4FA8-40BD-A36B-37243F332906}"/>
                  </a:ext>
                </a:extLst>
              </p:cNvPr>
              <p:cNvSpPr txBox="1"/>
              <p:nvPr/>
            </p:nvSpPr>
            <p:spPr>
              <a:xfrm>
                <a:off x="921268" y="2401451"/>
                <a:ext cx="1127553" cy="493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rgbClr val="006DF0"/>
                    </a:solidFill>
                  </a:rPr>
                  <a:t>1 Responsável</a:t>
                </a:r>
              </a:p>
            </p:txBody>
          </p:sp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4B4895A1-05F4-4FF4-8E92-CD95FFB82C80}"/>
                  </a:ext>
                </a:extLst>
              </p:cNvPr>
              <p:cNvSpPr txBox="1"/>
              <p:nvPr/>
            </p:nvSpPr>
            <p:spPr>
              <a:xfrm>
                <a:off x="854096" y="4250364"/>
                <a:ext cx="1127553" cy="308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Evidências</a:t>
                </a: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AE613F6D-E5CB-4DD2-B591-9748CB0A99B5}"/>
                </a:ext>
              </a:extLst>
            </p:cNvPr>
            <p:cNvGrpSpPr/>
            <p:nvPr/>
          </p:nvGrpSpPr>
          <p:grpSpPr>
            <a:xfrm>
              <a:off x="3934941" y="2407524"/>
              <a:ext cx="1129039" cy="2143699"/>
              <a:chOff x="854096" y="2415223"/>
              <a:chExt cx="1129039" cy="2143699"/>
            </a:xfrm>
          </p:grpSpPr>
          <p:pic>
            <p:nvPicPr>
              <p:cNvPr id="40" name="Imagem 39">
                <a:extLst>
                  <a:ext uri="{FF2B5EF4-FFF2-40B4-BE49-F238E27FC236}">
                    <a16:creationId xmlns:a16="http://schemas.microsoft.com/office/drawing/2014/main" id="{3D69FE08-A88B-4BF2-B738-7A3FBA571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7348" y="3358153"/>
                <a:ext cx="781050" cy="371475"/>
              </a:xfrm>
              <a:prstGeom prst="rect">
                <a:avLst/>
              </a:prstGeom>
            </p:spPr>
          </p:pic>
          <p:pic>
            <p:nvPicPr>
              <p:cNvPr id="41" name="Gráfico 40" descr="Usuário">
                <a:extLst>
                  <a:ext uri="{FF2B5EF4-FFF2-40B4-BE49-F238E27FC236}">
                    <a16:creationId xmlns:a16="http://schemas.microsoft.com/office/drawing/2014/main" id="{BBBE8A38-70E6-4C9B-81EC-23D65B7B43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1205625" y="2751012"/>
                <a:ext cx="449562" cy="449562"/>
              </a:xfrm>
              <a:prstGeom prst="rect">
                <a:avLst/>
              </a:prstGeom>
            </p:spPr>
          </p:pic>
          <p:pic>
            <p:nvPicPr>
              <p:cNvPr id="42" name="Gráfico 41" descr="Documento">
                <a:extLst>
                  <a:ext uri="{FF2B5EF4-FFF2-40B4-BE49-F238E27FC236}">
                    <a16:creationId xmlns:a16="http://schemas.microsoft.com/office/drawing/2014/main" id="{257A51EA-425B-4E91-A59E-4E5CF1782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212813" y="3841116"/>
                <a:ext cx="371475" cy="371475"/>
              </a:xfrm>
              <a:prstGeom prst="rect">
                <a:avLst/>
              </a:prstGeom>
            </p:spPr>
          </p:pic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22889145-47FB-42AD-AF92-3C038F2D3A59}"/>
                  </a:ext>
                </a:extLst>
              </p:cNvPr>
              <p:cNvSpPr txBox="1"/>
              <p:nvPr/>
            </p:nvSpPr>
            <p:spPr>
              <a:xfrm>
                <a:off x="855582" y="2415223"/>
                <a:ext cx="1127553" cy="493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rgbClr val="C00000"/>
                    </a:solidFill>
                  </a:rPr>
                  <a:t>1 Responsável</a:t>
                </a:r>
              </a:p>
            </p:txBody>
          </p:sp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A76F49DC-A7E1-4CE6-9F80-82CD12E032F8}"/>
                  </a:ext>
                </a:extLst>
              </p:cNvPr>
              <p:cNvSpPr txBox="1"/>
              <p:nvPr/>
            </p:nvSpPr>
            <p:spPr>
              <a:xfrm>
                <a:off x="854096" y="4250364"/>
                <a:ext cx="1127553" cy="308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Evidências</a:t>
                </a:r>
              </a:p>
            </p:txBody>
          </p:sp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AE98756A-EA85-40DB-B12D-3C34F5016C9F}"/>
                </a:ext>
              </a:extLst>
            </p:cNvPr>
            <p:cNvGrpSpPr/>
            <p:nvPr/>
          </p:nvGrpSpPr>
          <p:grpSpPr>
            <a:xfrm>
              <a:off x="7019445" y="2427792"/>
              <a:ext cx="1127553" cy="2116397"/>
              <a:chOff x="854096" y="2442526"/>
              <a:chExt cx="1127553" cy="2116397"/>
            </a:xfrm>
          </p:grpSpPr>
          <p:pic>
            <p:nvPicPr>
              <p:cNvPr id="58" name="Imagem 57">
                <a:extLst>
                  <a:ext uri="{FF2B5EF4-FFF2-40B4-BE49-F238E27FC236}">
                    <a16:creationId xmlns:a16="http://schemas.microsoft.com/office/drawing/2014/main" id="{38C2C058-DB71-4A02-AE15-56CDBE9A12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7348" y="3358153"/>
                <a:ext cx="781050" cy="371475"/>
              </a:xfrm>
              <a:prstGeom prst="rect">
                <a:avLst/>
              </a:prstGeom>
            </p:spPr>
          </p:pic>
          <p:pic>
            <p:nvPicPr>
              <p:cNvPr id="59" name="Gráfico 58" descr="Usuário">
                <a:extLst>
                  <a:ext uri="{FF2B5EF4-FFF2-40B4-BE49-F238E27FC236}">
                    <a16:creationId xmlns:a16="http://schemas.microsoft.com/office/drawing/2014/main" id="{BF364462-93AD-466B-BA5D-F68815762B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193092" y="2814058"/>
                <a:ext cx="449562" cy="449562"/>
              </a:xfrm>
              <a:prstGeom prst="rect">
                <a:avLst/>
              </a:prstGeom>
            </p:spPr>
          </p:pic>
          <p:pic>
            <p:nvPicPr>
              <p:cNvPr id="60" name="Gráfico 59" descr="Documento">
                <a:extLst>
                  <a:ext uri="{FF2B5EF4-FFF2-40B4-BE49-F238E27FC236}">
                    <a16:creationId xmlns:a16="http://schemas.microsoft.com/office/drawing/2014/main" id="{8321CCA7-3F74-4A71-AF75-9994946304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212813" y="3841116"/>
                <a:ext cx="371475" cy="371475"/>
              </a:xfrm>
              <a:prstGeom prst="rect">
                <a:avLst/>
              </a:prstGeom>
            </p:spPr>
          </p:pic>
          <p:sp>
            <p:nvSpPr>
              <p:cNvPr id="61" name="CaixaDeTexto 60">
                <a:extLst>
                  <a:ext uri="{FF2B5EF4-FFF2-40B4-BE49-F238E27FC236}">
                    <a16:creationId xmlns:a16="http://schemas.microsoft.com/office/drawing/2014/main" id="{445C5486-6C6D-46FC-9D1D-3C0B1A67D47C}"/>
                  </a:ext>
                </a:extLst>
              </p:cNvPr>
              <p:cNvSpPr txBox="1"/>
              <p:nvPr/>
            </p:nvSpPr>
            <p:spPr>
              <a:xfrm>
                <a:off x="854096" y="2442526"/>
                <a:ext cx="1127553" cy="493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chemeClr val="accent2">
                        <a:lumMod val="75000"/>
                      </a:schemeClr>
                    </a:solidFill>
                  </a:rPr>
                  <a:t>1 Responsável</a:t>
                </a:r>
              </a:p>
            </p:txBody>
          </p:sp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60A5967C-F6EB-4A0B-97DD-C3C89719466D}"/>
                  </a:ext>
                </a:extLst>
              </p:cNvPr>
              <p:cNvSpPr txBox="1"/>
              <p:nvPr/>
            </p:nvSpPr>
            <p:spPr>
              <a:xfrm>
                <a:off x="854096" y="4250365"/>
                <a:ext cx="1127553" cy="308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 dirty="0">
                    <a:solidFill>
                      <a:srgbClr val="C20A1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Evidências</a:t>
                </a:r>
              </a:p>
            </p:txBody>
          </p:sp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C7F562C2-821C-43FA-BCCD-2B63D3F9BE86}"/>
                </a:ext>
              </a:extLst>
            </p:cNvPr>
            <p:cNvGrpSpPr/>
            <p:nvPr/>
          </p:nvGrpSpPr>
          <p:grpSpPr>
            <a:xfrm>
              <a:off x="9836114" y="2449244"/>
              <a:ext cx="1673296" cy="2377010"/>
              <a:chOff x="581224" y="2463751"/>
              <a:chExt cx="1673296" cy="2377010"/>
            </a:xfrm>
          </p:grpSpPr>
          <p:pic>
            <p:nvPicPr>
              <p:cNvPr id="64" name="Imagem 63">
                <a:extLst>
                  <a:ext uri="{FF2B5EF4-FFF2-40B4-BE49-F238E27FC236}">
                    <a16:creationId xmlns:a16="http://schemas.microsoft.com/office/drawing/2014/main" id="{9B6A9962-1A8C-4797-A4A9-95B07D94B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7348" y="3358153"/>
                <a:ext cx="781050" cy="371475"/>
              </a:xfrm>
              <a:prstGeom prst="rect">
                <a:avLst/>
              </a:prstGeom>
            </p:spPr>
          </p:pic>
          <p:pic>
            <p:nvPicPr>
              <p:cNvPr id="65" name="Gráfico 64" descr="Usuário">
                <a:extLst>
                  <a:ext uri="{FF2B5EF4-FFF2-40B4-BE49-F238E27FC236}">
                    <a16:creationId xmlns:a16="http://schemas.microsoft.com/office/drawing/2014/main" id="{3A0504CC-E2BF-493B-88FB-4A3B28E07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193092" y="2814058"/>
                <a:ext cx="449562" cy="449562"/>
              </a:xfrm>
              <a:prstGeom prst="rect">
                <a:avLst/>
              </a:prstGeom>
            </p:spPr>
          </p:pic>
          <p:sp>
            <p:nvSpPr>
              <p:cNvPr id="67" name="CaixaDeTexto 66">
                <a:extLst>
                  <a:ext uri="{FF2B5EF4-FFF2-40B4-BE49-F238E27FC236}">
                    <a16:creationId xmlns:a16="http://schemas.microsoft.com/office/drawing/2014/main" id="{B3819F1A-0462-49E0-BCCD-07E0CC7B0E8A}"/>
                  </a:ext>
                </a:extLst>
              </p:cNvPr>
              <p:cNvSpPr txBox="1"/>
              <p:nvPr/>
            </p:nvSpPr>
            <p:spPr>
              <a:xfrm>
                <a:off x="854096" y="2463751"/>
                <a:ext cx="1127552" cy="493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>
                    <a:solidFill>
                      <a:srgbClr val="232B69"/>
                    </a:solidFill>
                  </a:rPr>
                  <a:t>1 Responsável</a:t>
                </a:r>
              </a:p>
            </p:txBody>
          </p:sp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A2AAB3CB-1B1C-4031-BA28-BAF61137673C}"/>
                  </a:ext>
                </a:extLst>
              </p:cNvPr>
              <p:cNvSpPr txBox="1"/>
              <p:nvPr/>
            </p:nvSpPr>
            <p:spPr>
              <a:xfrm>
                <a:off x="581224" y="4161932"/>
                <a:ext cx="1673296" cy="678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b="1" dirty="0">
                    <a:solidFill>
                      <a:srgbClr val="006D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Recibo de transmissão ou pagamento</a:t>
                </a:r>
              </a:p>
            </p:txBody>
          </p:sp>
        </p:grpSp>
        <p:pic>
          <p:nvPicPr>
            <p:cNvPr id="69" name="Gráfico 68" descr="Lista de verificação">
              <a:extLst>
                <a:ext uri="{FF2B5EF4-FFF2-40B4-BE49-F238E27FC236}">
                  <a16:creationId xmlns:a16="http://schemas.microsoft.com/office/drawing/2014/main" id="{4C3ECDA8-7CBF-49CB-B1C1-20CB34FDE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0245729" y="3818721"/>
              <a:ext cx="376365" cy="376365"/>
            </a:xfrm>
            <a:prstGeom prst="rect">
              <a:avLst/>
            </a:prstGeom>
          </p:spPr>
        </p:pic>
        <p:pic>
          <p:nvPicPr>
            <p:cNvPr id="71" name="Gráfico 70" descr="Dinheiro">
              <a:extLst>
                <a:ext uri="{FF2B5EF4-FFF2-40B4-BE49-F238E27FC236}">
                  <a16:creationId xmlns:a16="http://schemas.microsoft.com/office/drawing/2014/main" id="{2612F193-9AE7-45C9-AB4B-E8EE90812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0814260" y="3793059"/>
              <a:ext cx="394387" cy="394387"/>
            </a:xfrm>
            <a:prstGeom prst="rect">
              <a:avLst/>
            </a:prstGeom>
          </p:spPr>
        </p:pic>
      </p:grpSp>
      <p:pic>
        <p:nvPicPr>
          <p:cNvPr id="55" name="Imagem 54">
            <a:extLst>
              <a:ext uri="{FF2B5EF4-FFF2-40B4-BE49-F238E27FC236}">
                <a16:creationId xmlns:a16="http://schemas.microsoft.com/office/drawing/2014/main" id="{4CB716B4-01E5-4916-897D-E8D581BD457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8100" y="690934"/>
            <a:ext cx="12585700" cy="651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15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D2C19631-536D-4E23-A8AD-40CC53149D07}"/>
              </a:ext>
            </a:extLst>
          </p:cNvPr>
          <p:cNvSpPr txBox="1">
            <a:spLocks/>
          </p:cNvSpPr>
          <p:nvPr/>
        </p:nvSpPr>
        <p:spPr>
          <a:xfrm>
            <a:off x="838200" y="1301085"/>
            <a:ext cx="7734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3200" dirty="0">
                <a:solidFill>
                  <a:srgbClr val="D88D00"/>
                </a:solidFill>
                <a:cs typeface="Arial" panose="020B0604020202020204" pitchFamily="34" charset="0"/>
              </a:rPr>
              <a:t>Geração, validação e transmissão </a:t>
            </a:r>
            <a:r>
              <a:rPr lang="pt-BR" sz="3200" dirty="0">
                <a:solidFill>
                  <a:schemeClr val="bg1"/>
                </a:solidFill>
                <a:cs typeface="Arial" panose="020B0604020202020204" pitchFamily="34" charset="0"/>
              </a:rPr>
              <a:t>de obrigações acessórias: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5B52FF-2E67-42B0-98BB-F8DC9F1E90DF}"/>
              </a:ext>
            </a:extLst>
          </p:cNvPr>
          <p:cNvSpPr txBox="1"/>
          <p:nvPr/>
        </p:nvSpPr>
        <p:spPr>
          <a:xfrm>
            <a:off x="838200" y="2698031"/>
            <a:ext cx="5791200" cy="730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Qual o papel indispensável do humano com a eliminação dos processos manuais?</a:t>
            </a:r>
          </a:p>
        </p:txBody>
      </p:sp>
    </p:spTree>
    <p:extLst>
      <p:ext uri="{BB962C8B-B14F-4D97-AF65-F5344CB8AC3E}">
        <p14:creationId xmlns:p14="http://schemas.microsoft.com/office/powerpoint/2010/main" val="2603044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lipse 52">
            <a:extLst>
              <a:ext uri="{FF2B5EF4-FFF2-40B4-BE49-F238E27FC236}">
                <a16:creationId xmlns:a16="http://schemas.microsoft.com/office/drawing/2014/main" id="{2F3CCCBE-A002-4BE5-8B42-41936069E9D1}"/>
              </a:ext>
            </a:extLst>
          </p:cNvPr>
          <p:cNvSpPr/>
          <p:nvPr/>
        </p:nvSpPr>
        <p:spPr>
          <a:xfrm>
            <a:off x="7952490" y="-2579920"/>
            <a:ext cx="5542812" cy="5540880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1329A06D-AC34-44D4-98A2-0729E7D5A9BA}"/>
              </a:ext>
            </a:extLst>
          </p:cNvPr>
          <p:cNvSpPr/>
          <p:nvPr/>
        </p:nvSpPr>
        <p:spPr>
          <a:xfrm>
            <a:off x="-2495816" y="4121584"/>
            <a:ext cx="9531616" cy="9528294"/>
          </a:xfrm>
          <a:prstGeom prst="ellipse">
            <a:avLst/>
          </a:prstGeom>
          <a:noFill/>
          <a:ln w="38100">
            <a:solidFill>
              <a:srgbClr val="3B8AFF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cxnSp>
        <p:nvCxnSpPr>
          <p:cNvPr id="31" name="Conector: Angulado 30">
            <a:extLst>
              <a:ext uri="{FF2B5EF4-FFF2-40B4-BE49-F238E27FC236}">
                <a16:creationId xmlns:a16="http://schemas.microsoft.com/office/drawing/2014/main" id="{2AC2344C-8D15-4701-B62F-57B34DCB352F}"/>
              </a:ext>
            </a:extLst>
          </p:cNvPr>
          <p:cNvCxnSpPr>
            <a:cxnSpLocks/>
            <a:stCxn id="15" idx="1"/>
            <a:endCxn id="57" idx="4"/>
          </p:cNvCxnSpPr>
          <p:nvPr/>
        </p:nvCxnSpPr>
        <p:spPr>
          <a:xfrm rot="10800000">
            <a:off x="3676663" y="4160272"/>
            <a:ext cx="3152673" cy="69275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F5AABBE-47F0-4CB9-8365-5FB5642DE0C2}"/>
              </a:ext>
            </a:extLst>
          </p:cNvPr>
          <p:cNvCxnSpPr/>
          <p:nvPr/>
        </p:nvCxnSpPr>
        <p:spPr>
          <a:xfrm>
            <a:off x="2827535" y="3629025"/>
            <a:ext cx="295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de Seta Reta 92">
            <a:extLst>
              <a:ext uri="{FF2B5EF4-FFF2-40B4-BE49-F238E27FC236}">
                <a16:creationId xmlns:a16="http://schemas.microsoft.com/office/drawing/2014/main" id="{071A6C46-11AB-4B7F-9BD7-D6B8EF6B2823}"/>
              </a:ext>
            </a:extLst>
          </p:cNvPr>
          <p:cNvCxnSpPr/>
          <p:nvPr/>
        </p:nvCxnSpPr>
        <p:spPr>
          <a:xfrm>
            <a:off x="5430003" y="3629025"/>
            <a:ext cx="295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F883E131-F8BB-4A21-9E0C-48482D318016}"/>
              </a:ext>
            </a:extLst>
          </p:cNvPr>
          <p:cNvCxnSpPr>
            <a:cxnSpLocks/>
            <a:stCxn id="8" idx="0"/>
            <a:endCxn id="70" idx="2"/>
          </p:cNvCxnSpPr>
          <p:nvPr/>
        </p:nvCxnSpPr>
        <p:spPr>
          <a:xfrm rot="5400000" flipH="1" flipV="1">
            <a:off x="7746303" y="1698500"/>
            <a:ext cx="130440" cy="1507608"/>
          </a:xfrm>
          <a:prstGeom prst="bentConnector2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6589DACF-77C6-42EE-80A5-847080BA5838}"/>
              </a:ext>
            </a:extLst>
          </p:cNvPr>
          <p:cNvCxnSpPr/>
          <p:nvPr/>
        </p:nvCxnSpPr>
        <p:spPr>
          <a:xfrm>
            <a:off x="9078478" y="2795259"/>
            <a:ext cx="0" cy="265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B3091896-537C-407C-A747-E2C2A32C4BE0}"/>
              </a:ext>
            </a:extLst>
          </p:cNvPr>
          <p:cNvCxnSpPr/>
          <p:nvPr/>
        </p:nvCxnSpPr>
        <p:spPr>
          <a:xfrm>
            <a:off x="9078478" y="4067540"/>
            <a:ext cx="0" cy="265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ângulo 43">
            <a:extLst>
              <a:ext uri="{FF2B5EF4-FFF2-40B4-BE49-F238E27FC236}">
                <a16:creationId xmlns:a16="http://schemas.microsoft.com/office/drawing/2014/main" id="{9DAC4668-7988-40C5-887F-7E241914EFCB}"/>
              </a:ext>
            </a:extLst>
          </p:cNvPr>
          <p:cNvSpPr/>
          <p:nvPr/>
        </p:nvSpPr>
        <p:spPr>
          <a:xfrm>
            <a:off x="285430" y="357027"/>
            <a:ext cx="4547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002963"/>
                </a:solidFill>
                <a:latin typeface="+mj-lt"/>
                <a:cs typeface="Segoe UI" panose="020B0502040204020203" pitchFamily="34" charset="0"/>
              </a:rPr>
              <a:t>SPED Fiscal </a:t>
            </a:r>
            <a:r>
              <a:rPr lang="pt-BR" sz="3600" dirty="0" err="1">
                <a:solidFill>
                  <a:srgbClr val="002963"/>
                </a:solidFill>
                <a:latin typeface="+mj-lt"/>
                <a:cs typeface="Segoe UI" panose="020B0502040204020203" pitchFamily="34" charset="0"/>
              </a:rPr>
              <a:t>Bot</a:t>
            </a:r>
            <a:endParaRPr lang="pt-BR" sz="3600" dirty="0">
              <a:solidFill>
                <a:srgbClr val="002963"/>
              </a:solidFill>
              <a:latin typeface="+mj-lt"/>
              <a:cs typeface="Segoe UI" panose="020B0502040204020203" pitchFamily="34" charset="0"/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C31FB010-48FF-48C0-91F4-19090EB01D5E}"/>
              </a:ext>
            </a:extLst>
          </p:cNvPr>
          <p:cNvGrpSpPr/>
          <p:nvPr/>
        </p:nvGrpSpPr>
        <p:grpSpPr>
          <a:xfrm>
            <a:off x="6795962" y="4710208"/>
            <a:ext cx="764211" cy="307777"/>
            <a:chOff x="6398942" y="2350114"/>
            <a:chExt cx="764211" cy="307777"/>
          </a:xfrm>
        </p:grpSpPr>
        <p:sp>
          <p:nvSpPr>
            <p:cNvPr id="91" name="CaixaDeTexto 90">
              <a:extLst>
                <a:ext uri="{FF2B5EF4-FFF2-40B4-BE49-F238E27FC236}">
                  <a16:creationId xmlns:a16="http://schemas.microsoft.com/office/drawing/2014/main" id="{5F4BE70C-F355-4C1F-99D5-57B908E243F4}"/>
                </a:ext>
              </a:extLst>
            </p:cNvPr>
            <p:cNvSpPr txBox="1"/>
            <p:nvPr/>
          </p:nvSpPr>
          <p:spPr>
            <a:xfrm>
              <a:off x="6640253" y="2350114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/>
                <a:t>Erro</a:t>
              </a: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D76D962C-66F2-43E1-B763-991B26AF2704}"/>
                </a:ext>
              </a:extLst>
            </p:cNvPr>
            <p:cNvGrpSpPr/>
            <p:nvPr/>
          </p:nvGrpSpPr>
          <p:grpSpPr>
            <a:xfrm>
              <a:off x="6398942" y="2365682"/>
              <a:ext cx="252143" cy="252143"/>
              <a:chOff x="6804660" y="2354291"/>
              <a:chExt cx="252143" cy="252143"/>
            </a:xfrm>
          </p:grpSpPr>
          <p:sp>
            <p:nvSpPr>
              <p:cNvPr id="3" name="Elipse 2">
                <a:extLst>
                  <a:ext uri="{FF2B5EF4-FFF2-40B4-BE49-F238E27FC236}">
                    <a16:creationId xmlns:a16="http://schemas.microsoft.com/office/drawing/2014/main" id="{7FBDDE65-EF15-4E87-B11E-3E6943E91A9D}"/>
                  </a:ext>
                </a:extLst>
              </p:cNvPr>
              <p:cNvSpPr/>
              <p:nvPr/>
            </p:nvSpPr>
            <p:spPr>
              <a:xfrm>
                <a:off x="6804660" y="2354291"/>
                <a:ext cx="252143" cy="25214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5" name="Gráfico 14" descr="Fechar">
                <a:extLst>
                  <a:ext uri="{FF2B5EF4-FFF2-40B4-BE49-F238E27FC236}">
                    <a16:creationId xmlns:a16="http://schemas.microsoft.com/office/drawing/2014/main" id="{2E0AC1BB-F89D-486F-9FC9-554326A2E4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38033" y="2388148"/>
                <a:ext cx="186777" cy="186777"/>
              </a:xfrm>
              <a:prstGeom prst="rect">
                <a:avLst/>
              </a:prstGeom>
            </p:spPr>
          </p:pic>
        </p:grp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B9507960-695D-43AC-84F0-D88513B5AF14}"/>
              </a:ext>
            </a:extLst>
          </p:cNvPr>
          <p:cNvGrpSpPr/>
          <p:nvPr/>
        </p:nvGrpSpPr>
        <p:grpSpPr>
          <a:xfrm>
            <a:off x="6935862" y="2455612"/>
            <a:ext cx="1034511" cy="307777"/>
            <a:chOff x="6397557" y="4280602"/>
            <a:chExt cx="1034511" cy="307777"/>
          </a:xfrm>
        </p:grpSpPr>
        <p:sp>
          <p:nvSpPr>
            <p:cNvPr id="92" name="CaixaDeTexto 91">
              <a:extLst>
                <a:ext uri="{FF2B5EF4-FFF2-40B4-BE49-F238E27FC236}">
                  <a16:creationId xmlns:a16="http://schemas.microsoft.com/office/drawing/2014/main" id="{01ACCF20-8E49-4071-BC8F-F4C3E56E55F6}"/>
                </a:ext>
              </a:extLst>
            </p:cNvPr>
            <p:cNvSpPr txBox="1"/>
            <p:nvPr/>
          </p:nvSpPr>
          <p:spPr>
            <a:xfrm>
              <a:off x="6651085" y="4280602"/>
              <a:ext cx="780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/>
                <a:t>Correto</a:t>
              </a:r>
            </a:p>
          </p:txBody>
        </p: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E38C9545-F695-4483-9FDE-087588BFDE7A}"/>
                </a:ext>
              </a:extLst>
            </p:cNvPr>
            <p:cNvGrpSpPr/>
            <p:nvPr/>
          </p:nvGrpSpPr>
          <p:grpSpPr>
            <a:xfrm>
              <a:off x="6397557" y="4308420"/>
              <a:ext cx="252143" cy="252143"/>
              <a:chOff x="9033860" y="2894000"/>
              <a:chExt cx="252143" cy="252143"/>
            </a:xfrm>
          </p:grpSpPr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626E27D8-9B19-447F-A419-57E6F52B81AB}"/>
                  </a:ext>
                </a:extLst>
              </p:cNvPr>
              <p:cNvSpPr/>
              <p:nvPr/>
            </p:nvSpPr>
            <p:spPr>
              <a:xfrm>
                <a:off x="9033860" y="2894000"/>
                <a:ext cx="252143" cy="25214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" name="Gráfico 7" descr="Marca de seleção">
                <a:extLst>
                  <a:ext uri="{FF2B5EF4-FFF2-40B4-BE49-F238E27FC236}">
                    <a16:creationId xmlns:a16="http://schemas.microsoft.com/office/drawing/2014/main" id="{425E600B-D20D-4CF8-954E-B54CE8FF3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060839" y="2928094"/>
                <a:ext cx="189756" cy="189756"/>
              </a:xfrm>
              <a:prstGeom prst="rect">
                <a:avLst/>
              </a:prstGeom>
            </p:spPr>
          </p:pic>
        </p:grp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1F897A56-E937-4C6C-8B80-415B3C049340}"/>
              </a:ext>
            </a:extLst>
          </p:cNvPr>
          <p:cNvGrpSpPr/>
          <p:nvPr/>
        </p:nvGrpSpPr>
        <p:grpSpPr>
          <a:xfrm>
            <a:off x="474012" y="3022321"/>
            <a:ext cx="2649510" cy="1092757"/>
            <a:chOff x="523302" y="2502742"/>
            <a:chExt cx="2649510" cy="1092757"/>
          </a:xfrm>
        </p:grpSpPr>
        <p:sp>
          <p:nvSpPr>
            <p:cNvPr id="46" name="Retângulo: Cantos Arredondados 45">
              <a:extLst>
                <a:ext uri="{FF2B5EF4-FFF2-40B4-BE49-F238E27FC236}">
                  <a16:creationId xmlns:a16="http://schemas.microsoft.com/office/drawing/2014/main" id="{3C7A5C71-A73C-4CCD-A49A-AF00C9BC5272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006D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A429F6E7-CFAE-4705-B4EA-8D97BA1BAF44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1" name="Gráfico 50" descr="Engrenagem única">
              <a:extLst>
                <a:ext uri="{FF2B5EF4-FFF2-40B4-BE49-F238E27FC236}">
                  <a16:creationId xmlns:a16="http://schemas.microsoft.com/office/drawing/2014/main" id="{FB1880D0-00E2-407C-80DE-CFFE8339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FB97F969-5671-428E-800A-6FFF216C0F0C}"/>
                </a:ext>
              </a:extLst>
            </p:cNvPr>
            <p:cNvSpPr/>
            <p:nvPr/>
          </p:nvSpPr>
          <p:spPr>
            <a:xfrm>
              <a:off x="1731348" y="2860916"/>
              <a:ext cx="14414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ERP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EBFBC6A6-EDD1-45CA-9EC2-0E9B16557B88}"/>
              </a:ext>
            </a:extLst>
          </p:cNvPr>
          <p:cNvGrpSpPr/>
          <p:nvPr/>
        </p:nvGrpSpPr>
        <p:grpSpPr>
          <a:xfrm>
            <a:off x="3130283" y="3067515"/>
            <a:ext cx="2649510" cy="1092757"/>
            <a:chOff x="523302" y="2502742"/>
            <a:chExt cx="2649510" cy="1092757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D4DC8F03-962F-407E-B47F-2F538CF8575F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006D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CC80430A-8536-4996-A3F3-09052F396692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1" name="Gráfico 60" descr="Abrir pasta">
              <a:extLst>
                <a:ext uri="{FF2B5EF4-FFF2-40B4-BE49-F238E27FC236}">
                  <a16:creationId xmlns:a16="http://schemas.microsoft.com/office/drawing/2014/main" id="{2F51978A-FFDD-4555-85AF-64BA67543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A3B8340D-848A-45D6-AF5E-F7CAF73EAEE5}"/>
                </a:ext>
              </a:extLst>
            </p:cNvPr>
            <p:cNvSpPr/>
            <p:nvPr/>
          </p:nvSpPr>
          <p:spPr>
            <a:xfrm>
              <a:off x="1731348" y="2906626"/>
              <a:ext cx="144146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b="1" dirty="0">
                  <a:solidFill>
                    <a:schemeClr val="bg1"/>
                  </a:solidFill>
                </a:rPr>
                <a:t>ARQUIVO</a:t>
              </a:r>
              <a:endParaRPr lang="pt-BR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4C48A224-D2B6-4904-A3F8-FF26925A20D1}"/>
              </a:ext>
            </a:extLst>
          </p:cNvPr>
          <p:cNvGrpSpPr/>
          <p:nvPr/>
        </p:nvGrpSpPr>
        <p:grpSpPr>
          <a:xfrm>
            <a:off x="5725278" y="3060392"/>
            <a:ext cx="2649510" cy="1092757"/>
            <a:chOff x="523302" y="2502742"/>
            <a:chExt cx="2649510" cy="1092757"/>
          </a:xfrm>
        </p:grpSpPr>
        <p:sp>
          <p:nvSpPr>
            <p:cNvPr id="64" name="Retângulo: Cantos Arredondados 63">
              <a:extLst>
                <a:ext uri="{FF2B5EF4-FFF2-40B4-BE49-F238E27FC236}">
                  <a16:creationId xmlns:a16="http://schemas.microsoft.com/office/drawing/2014/main" id="{C61F9EF1-8819-44E4-96F2-F963EBDAB57D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006D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FA4A6D4C-E17E-4813-96E9-9B205B37B647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00296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6" name="Gráfico 65" descr="Área de transferência Mista">
              <a:extLst>
                <a:ext uri="{FF2B5EF4-FFF2-40B4-BE49-F238E27FC236}">
                  <a16:creationId xmlns:a16="http://schemas.microsoft.com/office/drawing/2014/main" id="{8E2F1E36-89E3-4951-829D-8F48DC8A7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EB1DDD96-9A16-40F0-88AD-3C8E4B48CC95}"/>
                </a:ext>
              </a:extLst>
            </p:cNvPr>
            <p:cNvSpPr/>
            <p:nvPr/>
          </p:nvSpPr>
          <p:spPr>
            <a:xfrm>
              <a:off x="1731348" y="2906626"/>
              <a:ext cx="144146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b="1" dirty="0">
                  <a:solidFill>
                    <a:schemeClr val="bg1"/>
                  </a:solidFill>
                </a:rPr>
                <a:t>VALIDAÇÃO</a:t>
              </a:r>
              <a:endParaRPr lang="pt-BR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BE089ADA-91B7-4D6D-A523-EDBE57231EE9}"/>
              </a:ext>
            </a:extLst>
          </p:cNvPr>
          <p:cNvGrpSpPr/>
          <p:nvPr/>
        </p:nvGrpSpPr>
        <p:grpSpPr>
          <a:xfrm>
            <a:off x="8565327" y="1840705"/>
            <a:ext cx="2538164" cy="1092757"/>
            <a:chOff x="523302" y="2502742"/>
            <a:chExt cx="2538164" cy="1092757"/>
          </a:xfrm>
        </p:grpSpPr>
        <p:sp>
          <p:nvSpPr>
            <p:cNvPr id="69" name="Retângulo: Cantos Arredondados 68">
              <a:extLst>
                <a:ext uri="{FF2B5EF4-FFF2-40B4-BE49-F238E27FC236}">
                  <a16:creationId xmlns:a16="http://schemas.microsoft.com/office/drawing/2014/main" id="{D10E413E-0A7B-4785-BAA3-28759153EF39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B9D5C1F5-0980-4619-B006-5214E79D698C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pic>
          <p:nvPicPr>
            <p:cNvPr id="71" name="Gráfico 70" descr="Assinatura">
              <a:extLst>
                <a:ext uri="{FF2B5EF4-FFF2-40B4-BE49-F238E27FC236}">
                  <a16:creationId xmlns:a16="http://schemas.microsoft.com/office/drawing/2014/main" id="{8BF29B79-FB76-4B18-98F6-317A8FAB5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72" name="Retângulo 71">
              <a:extLst>
                <a:ext uri="{FF2B5EF4-FFF2-40B4-BE49-F238E27FC236}">
                  <a16:creationId xmlns:a16="http://schemas.microsoft.com/office/drawing/2014/main" id="{06AC4045-29CC-433E-9E46-51B7D7920554}"/>
                </a:ext>
              </a:extLst>
            </p:cNvPr>
            <p:cNvSpPr/>
            <p:nvPr/>
          </p:nvSpPr>
          <p:spPr>
            <a:xfrm>
              <a:off x="1620002" y="2906626"/>
              <a:ext cx="144146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ASSINATURA</a:t>
              </a:r>
            </a:p>
          </p:txBody>
        </p: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706B755-67FC-4F43-A007-2E6EBBFB183C}"/>
              </a:ext>
            </a:extLst>
          </p:cNvPr>
          <p:cNvGrpSpPr/>
          <p:nvPr/>
        </p:nvGrpSpPr>
        <p:grpSpPr>
          <a:xfrm>
            <a:off x="8565327" y="3086690"/>
            <a:ext cx="2567521" cy="1092757"/>
            <a:chOff x="523302" y="2502742"/>
            <a:chExt cx="2567521" cy="1092757"/>
          </a:xfrm>
        </p:grpSpPr>
        <p:sp>
          <p:nvSpPr>
            <p:cNvPr id="74" name="Retângulo: Cantos Arredondados 73">
              <a:extLst>
                <a:ext uri="{FF2B5EF4-FFF2-40B4-BE49-F238E27FC236}">
                  <a16:creationId xmlns:a16="http://schemas.microsoft.com/office/drawing/2014/main" id="{34031637-D1CB-4FA9-BC7A-0140DF2FB993}"/>
                </a:ext>
              </a:extLst>
            </p:cNvPr>
            <p:cNvSpPr/>
            <p:nvPr/>
          </p:nvSpPr>
          <p:spPr>
            <a:xfrm>
              <a:off x="1036453" y="2672813"/>
              <a:ext cx="1840372" cy="752613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75" name="Elipse 74">
              <a:extLst>
                <a:ext uri="{FF2B5EF4-FFF2-40B4-BE49-F238E27FC236}">
                  <a16:creationId xmlns:a16="http://schemas.microsoft.com/office/drawing/2014/main" id="{D6CF0240-21EB-4AFE-8DF1-065BE6F20C6B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pic>
          <p:nvPicPr>
            <p:cNvPr id="76" name="Gráfico 75" descr="Antena parabólica">
              <a:extLst>
                <a:ext uri="{FF2B5EF4-FFF2-40B4-BE49-F238E27FC236}">
                  <a16:creationId xmlns:a16="http://schemas.microsoft.com/office/drawing/2014/main" id="{14781948-9995-4E46-8340-8D2DE2B88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77" name="Retângulo 76">
              <a:extLst>
                <a:ext uri="{FF2B5EF4-FFF2-40B4-BE49-F238E27FC236}">
                  <a16:creationId xmlns:a16="http://schemas.microsoft.com/office/drawing/2014/main" id="{0AA06994-366F-4FE1-B283-4FF1F270E9BB}"/>
                </a:ext>
              </a:extLst>
            </p:cNvPr>
            <p:cNvSpPr/>
            <p:nvPr/>
          </p:nvSpPr>
          <p:spPr>
            <a:xfrm>
              <a:off x="1649359" y="2906626"/>
              <a:ext cx="144146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TRANSMISSÃO</a:t>
              </a:r>
            </a:p>
          </p:txBody>
        </p:sp>
      </p:grp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FD2D062A-D7E5-4A2B-A731-046ED3084BE8}"/>
              </a:ext>
            </a:extLst>
          </p:cNvPr>
          <p:cNvGrpSpPr/>
          <p:nvPr/>
        </p:nvGrpSpPr>
        <p:grpSpPr>
          <a:xfrm>
            <a:off x="8547679" y="4332673"/>
            <a:ext cx="2579929" cy="1092757"/>
            <a:chOff x="523302" y="2502742"/>
            <a:chExt cx="2579929" cy="1092757"/>
          </a:xfrm>
        </p:grpSpPr>
        <p:sp>
          <p:nvSpPr>
            <p:cNvPr id="80" name="Retângulo: Cantos Arredondados 79">
              <a:extLst>
                <a:ext uri="{FF2B5EF4-FFF2-40B4-BE49-F238E27FC236}">
                  <a16:creationId xmlns:a16="http://schemas.microsoft.com/office/drawing/2014/main" id="{C2B8BCE3-8776-4466-ABF1-B397F181D531}"/>
                </a:ext>
              </a:extLst>
            </p:cNvPr>
            <p:cNvSpPr/>
            <p:nvPr/>
          </p:nvSpPr>
          <p:spPr>
            <a:xfrm>
              <a:off x="1036452" y="2672813"/>
              <a:ext cx="2005733" cy="752613"/>
            </a:xfrm>
            <a:prstGeom prst="roundRect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sp>
          <p:nvSpPr>
            <p:cNvPr id="85" name="Elipse 84">
              <a:extLst>
                <a:ext uri="{FF2B5EF4-FFF2-40B4-BE49-F238E27FC236}">
                  <a16:creationId xmlns:a16="http://schemas.microsoft.com/office/drawing/2014/main" id="{A74AE090-F496-4726-B1B3-B4B72A07D663}"/>
                </a:ext>
              </a:extLst>
            </p:cNvPr>
            <p:cNvSpPr/>
            <p:nvPr/>
          </p:nvSpPr>
          <p:spPr>
            <a:xfrm>
              <a:off x="523302" y="2502742"/>
              <a:ext cx="1092757" cy="1092757"/>
            </a:xfrm>
            <a:prstGeom prst="ellipse">
              <a:avLst/>
            </a:prstGeom>
            <a:solidFill>
              <a:srgbClr val="D88D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dirty="0"/>
            </a:p>
          </p:txBody>
        </p:sp>
        <p:pic>
          <p:nvPicPr>
            <p:cNvPr id="87" name="Gráfico 86" descr="Recibo">
              <a:extLst>
                <a:ext uri="{FF2B5EF4-FFF2-40B4-BE49-F238E27FC236}">
                  <a16:creationId xmlns:a16="http://schemas.microsoft.com/office/drawing/2014/main" id="{83122FC4-F6E7-4E0C-B1A8-225008E95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743809" y="2702923"/>
              <a:ext cx="651742" cy="651742"/>
            </a:xfrm>
            <a:prstGeom prst="rect">
              <a:avLst/>
            </a:prstGeom>
          </p:spPr>
        </p:pic>
        <p:sp>
          <p:nvSpPr>
            <p:cNvPr id="89" name="Retângulo 88">
              <a:extLst>
                <a:ext uri="{FF2B5EF4-FFF2-40B4-BE49-F238E27FC236}">
                  <a16:creationId xmlns:a16="http://schemas.microsoft.com/office/drawing/2014/main" id="{66E39FA8-8133-460A-8642-00A83E4B7ECB}"/>
                </a:ext>
              </a:extLst>
            </p:cNvPr>
            <p:cNvSpPr/>
            <p:nvPr/>
          </p:nvSpPr>
          <p:spPr>
            <a:xfrm>
              <a:off x="1661767" y="2906626"/>
              <a:ext cx="144146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COMPROVANTE</a:t>
              </a:r>
            </a:p>
          </p:txBody>
        </p:sp>
      </p:grpSp>
      <p:cxnSp>
        <p:nvCxnSpPr>
          <p:cNvPr id="58" name="Conector: Angulado 57">
            <a:extLst>
              <a:ext uri="{FF2B5EF4-FFF2-40B4-BE49-F238E27FC236}">
                <a16:creationId xmlns:a16="http://schemas.microsoft.com/office/drawing/2014/main" id="{73FAF07F-5CA9-41DD-B108-E581BD549F7C}"/>
              </a:ext>
            </a:extLst>
          </p:cNvPr>
          <p:cNvCxnSpPr>
            <a:cxnSpLocks/>
            <a:endCxn id="8" idx="2"/>
          </p:cNvCxnSpPr>
          <p:nvPr/>
        </p:nvCxnSpPr>
        <p:spPr>
          <a:xfrm rot="16200000" flipV="1">
            <a:off x="6913068" y="2851931"/>
            <a:ext cx="530306" cy="24100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: Angulado 78">
            <a:extLst>
              <a:ext uri="{FF2B5EF4-FFF2-40B4-BE49-F238E27FC236}">
                <a16:creationId xmlns:a16="http://schemas.microsoft.com/office/drawing/2014/main" id="{3D20591B-5205-49A6-836A-098405D56CAE}"/>
              </a:ext>
            </a:extLst>
          </p:cNvPr>
          <p:cNvCxnSpPr>
            <a:cxnSpLocks/>
            <a:stCxn id="64" idx="2"/>
          </p:cNvCxnSpPr>
          <p:nvPr/>
        </p:nvCxnSpPr>
        <p:spPr>
          <a:xfrm rot="5400000">
            <a:off x="6720382" y="4171441"/>
            <a:ext cx="626598" cy="24986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6706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D2C19631-536D-4E23-A8AD-40CC53149D07}"/>
              </a:ext>
            </a:extLst>
          </p:cNvPr>
          <p:cNvSpPr txBox="1">
            <a:spLocks/>
          </p:cNvSpPr>
          <p:nvPr/>
        </p:nvSpPr>
        <p:spPr>
          <a:xfrm>
            <a:off x="838200" y="17883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4700" dirty="0">
                <a:solidFill>
                  <a:schemeClr val="bg1"/>
                </a:solidFill>
                <a:cs typeface="Arial" panose="020B0604020202020204" pitchFamily="34" charset="0"/>
              </a:rPr>
              <a:t>Monitorar Pendências </a:t>
            </a:r>
            <a:r>
              <a:rPr lang="pt-BR" sz="4700" dirty="0">
                <a:solidFill>
                  <a:srgbClr val="D88D00"/>
                </a:solidFill>
                <a:cs typeface="Arial" panose="020B0604020202020204" pitchFamily="34" charset="0"/>
              </a:rPr>
              <a:t>/ </a:t>
            </a:r>
          </a:p>
          <a:p>
            <a:pPr>
              <a:lnSpc>
                <a:spcPct val="120000"/>
              </a:lnSpc>
            </a:pPr>
            <a:r>
              <a:rPr lang="pt-BR" sz="4700" dirty="0">
                <a:solidFill>
                  <a:schemeClr val="bg1"/>
                </a:solidFill>
                <a:cs typeface="Arial" panose="020B0604020202020204" pitchFamily="34" charset="0"/>
              </a:rPr>
              <a:t>Certidões Negativas </a:t>
            </a:r>
          </a:p>
        </p:txBody>
      </p:sp>
    </p:spTree>
    <p:extLst>
      <p:ext uri="{BB962C8B-B14F-4D97-AF65-F5344CB8AC3E}">
        <p14:creationId xmlns:p14="http://schemas.microsoft.com/office/powerpoint/2010/main" val="1139597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03BF26-FE23-4C51-90B7-8F0409C023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35" y="3094990"/>
            <a:ext cx="5472445" cy="29519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FDF7460-4344-46CC-BF3E-2775346B931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" y="626360"/>
            <a:ext cx="8122997" cy="43284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322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FDF7460-4344-46CC-BF3E-2775346B93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" y="537461"/>
            <a:ext cx="4806789" cy="25613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B03BF26-FE23-4C51-90B7-8F0409C023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39" y="983364"/>
            <a:ext cx="9067541" cy="48912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2829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FE53FCE-95F3-4E13-ACF9-1209F07E9F8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8" y="732760"/>
            <a:ext cx="9189483" cy="48942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21988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E23C10-3297-458A-98D3-C2FE33323BD5}"/>
              </a:ext>
            </a:extLst>
          </p:cNvPr>
          <p:cNvSpPr/>
          <p:nvPr/>
        </p:nvSpPr>
        <p:spPr>
          <a:xfrm>
            <a:off x="544903" y="2331962"/>
            <a:ext cx="5741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Geração automática de guias tributárias</a:t>
            </a:r>
            <a:endParaRPr lang="pt-BR" sz="2800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072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lipse 54">
            <a:extLst>
              <a:ext uri="{FF2B5EF4-FFF2-40B4-BE49-F238E27FC236}">
                <a16:creationId xmlns:a16="http://schemas.microsoft.com/office/drawing/2014/main" id="{A7EE176F-0FDD-404C-B6B9-7D55CEE01C4B}"/>
              </a:ext>
            </a:extLst>
          </p:cNvPr>
          <p:cNvSpPr/>
          <p:nvPr/>
        </p:nvSpPr>
        <p:spPr>
          <a:xfrm>
            <a:off x="-2181310" y="5204579"/>
            <a:ext cx="7442300" cy="7439706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D0D95DB-E9E5-48C0-8654-BF940C452FA4}"/>
              </a:ext>
            </a:extLst>
          </p:cNvPr>
          <p:cNvSpPr/>
          <p:nvPr/>
        </p:nvSpPr>
        <p:spPr>
          <a:xfrm>
            <a:off x="285430" y="577430"/>
            <a:ext cx="11659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0047B0"/>
                </a:solidFill>
                <a:latin typeface="+mj-lt"/>
                <a:cs typeface="Arial" panose="020B0604020202020204" pitchFamily="34" charset="0"/>
              </a:rPr>
              <a:t>Como funciona?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EE3CF9-3DE7-4314-AE91-5ABE3E3D6E4A}"/>
              </a:ext>
            </a:extLst>
          </p:cNvPr>
          <p:cNvSpPr txBox="1"/>
          <p:nvPr/>
        </p:nvSpPr>
        <p:spPr>
          <a:xfrm>
            <a:off x="-4842288" y="-1143449"/>
            <a:ext cx="451450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Selecione o documento para gerar a GNRE;</a:t>
            </a:r>
          </a:p>
          <a:p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Selecione imprimir, enviar e-mail ou armazenar a GNRE;</a:t>
            </a:r>
          </a:p>
          <a:p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Efetive o pagamento individual ou por lote das 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GNRE’s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geradas;</a:t>
            </a:r>
            <a:endParaRPr lang="pt-BR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Contabilize as guias pagas diretamente em seu ERP através de interface.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61244E5-3874-429A-9CCD-1885A9BB0FA8}"/>
              </a:ext>
            </a:extLst>
          </p:cNvPr>
          <p:cNvSpPr txBox="1"/>
          <p:nvPr/>
        </p:nvSpPr>
        <p:spPr>
          <a:xfrm>
            <a:off x="285429" y="292110"/>
            <a:ext cx="53296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GNRE BOT</a:t>
            </a:r>
          </a:p>
          <a:p>
            <a:endParaRPr lang="pt-BR" sz="1400" dirty="0">
              <a:solidFill>
                <a:schemeClr val="bg2">
                  <a:lumMod val="75000"/>
                </a:schemeClr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8787009-AF19-411F-BC8B-0B208283B5C7}"/>
              </a:ext>
            </a:extLst>
          </p:cNvPr>
          <p:cNvSpPr/>
          <p:nvPr/>
        </p:nvSpPr>
        <p:spPr>
          <a:xfrm>
            <a:off x="285429" y="1547883"/>
            <a:ext cx="2664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Selecione o documento para gerar a GNRE;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BC31A4D-3D59-4286-991F-FC8438792DB4}"/>
              </a:ext>
            </a:extLst>
          </p:cNvPr>
          <p:cNvSpPr/>
          <p:nvPr/>
        </p:nvSpPr>
        <p:spPr>
          <a:xfrm>
            <a:off x="3285493" y="1547883"/>
            <a:ext cx="264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Selecione imprimir, enviar e-mail ou armazenar a GNRE;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B7101E9-367A-4355-8360-6E3608842F46}"/>
              </a:ext>
            </a:extLst>
          </p:cNvPr>
          <p:cNvSpPr/>
          <p:nvPr/>
        </p:nvSpPr>
        <p:spPr>
          <a:xfrm>
            <a:off x="6263620" y="1547883"/>
            <a:ext cx="2527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Efetive o pagamento individual ou por lote das  </a:t>
            </a:r>
            <a:r>
              <a:rPr lang="pt-BR"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GNRE’s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geradas;</a:t>
            </a:r>
            <a:endParaRPr lang="pt-BR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AD1612C-CCAE-481E-BDAB-52014C1581B0}"/>
              </a:ext>
            </a:extLst>
          </p:cNvPr>
          <p:cNvSpPr/>
          <p:nvPr/>
        </p:nvSpPr>
        <p:spPr>
          <a:xfrm>
            <a:off x="9126297" y="1547883"/>
            <a:ext cx="2780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Contabilize as guias pagas diretamente em seu ERP através de interface.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2215FF87-4A8F-4CD1-9C2F-BA29203869F7}"/>
              </a:ext>
            </a:extLst>
          </p:cNvPr>
          <p:cNvCxnSpPr/>
          <p:nvPr/>
        </p:nvCxnSpPr>
        <p:spPr>
          <a:xfrm>
            <a:off x="1791590" y="3816968"/>
            <a:ext cx="481013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95BAA4A7-AC5B-45E5-A520-6CBDA679FF3D}"/>
              </a:ext>
            </a:extLst>
          </p:cNvPr>
          <p:cNvCxnSpPr/>
          <p:nvPr/>
        </p:nvCxnSpPr>
        <p:spPr>
          <a:xfrm>
            <a:off x="3977430" y="3808957"/>
            <a:ext cx="481013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02289664-67ED-4A18-9A4D-37329C718217}"/>
              </a:ext>
            </a:extLst>
          </p:cNvPr>
          <p:cNvCxnSpPr/>
          <p:nvPr/>
        </p:nvCxnSpPr>
        <p:spPr>
          <a:xfrm>
            <a:off x="6931278" y="3832766"/>
            <a:ext cx="481013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2E973F85-6F13-4D37-A247-C5B5F1F79294}"/>
              </a:ext>
            </a:extLst>
          </p:cNvPr>
          <p:cNvCxnSpPr/>
          <p:nvPr/>
        </p:nvCxnSpPr>
        <p:spPr>
          <a:xfrm>
            <a:off x="9058422" y="3838315"/>
            <a:ext cx="481013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7129B557-1494-4522-8710-3F77CA9FD3C6}"/>
              </a:ext>
            </a:extLst>
          </p:cNvPr>
          <p:cNvGrpSpPr/>
          <p:nvPr/>
        </p:nvGrpSpPr>
        <p:grpSpPr>
          <a:xfrm>
            <a:off x="2417287" y="3463025"/>
            <a:ext cx="1709099" cy="707886"/>
            <a:chOff x="2179082" y="3096971"/>
            <a:chExt cx="1709099" cy="707886"/>
          </a:xfrm>
        </p:grpSpPr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3C561AE6-065C-4B62-9E54-D52E33FB5BA4}"/>
                </a:ext>
              </a:extLst>
            </p:cNvPr>
            <p:cNvGrpSpPr/>
            <p:nvPr/>
          </p:nvGrpSpPr>
          <p:grpSpPr>
            <a:xfrm>
              <a:off x="2179082" y="3096971"/>
              <a:ext cx="1709099" cy="707886"/>
              <a:chOff x="59149" y="3077798"/>
              <a:chExt cx="1709099" cy="707886"/>
            </a:xfrm>
          </p:grpSpPr>
          <p:sp>
            <p:nvSpPr>
              <p:cNvPr id="22" name="Retângulo: Cantos Arredondados 21">
                <a:extLst>
                  <a:ext uri="{FF2B5EF4-FFF2-40B4-BE49-F238E27FC236}">
                    <a16:creationId xmlns:a16="http://schemas.microsoft.com/office/drawing/2014/main" id="{43C69B96-BBBD-4DFD-B6DD-5840DFEC68DC}"/>
                  </a:ext>
                </a:extLst>
              </p:cNvPr>
              <p:cNvSpPr/>
              <p:nvPr/>
            </p:nvSpPr>
            <p:spPr>
              <a:xfrm>
                <a:off x="332187" y="3167389"/>
                <a:ext cx="1436061" cy="523221"/>
              </a:xfrm>
              <a:prstGeom prst="roundRect">
                <a:avLst>
                  <a:gd name="adj" fmla="val 13273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Elipse 22">
                <a:extLst>
                  <a:ext uri="{FF2B5EF4-FFF2-40B4-BE49-F238E27FC236}">
                    <a16:creationId xmlns:a16="http://schemas.microsoft.com/office/drawing/2014/main" id="{19DCE123-FB6C-4A46-BA3F-C8CF68334CB7}"/>
                  </a:ext>
                </a:extLst>
              </p:cNvPr>
              <p:cNvSpPr/>
              <p:nvPr/>
            </p:nvSpPr>
            <p:spPr>
              <a:xfrm>
                <a:off x="59149" y="3077798"/>
                <a:ext cx="707886" cy="7078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19810522-F0CD-415A-8615-9D89715CA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6199" y="3307682"/>
              <a:ext cx="636120" cy="318060"/>
            </a:xfrm>
            <a:prstGeom prst="rect">
              <a:avLst/>
            </a:prstGeom>
          </p:spPr>
        </p:pic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4665F13C-7967-44C4-8CC4-EF44EF6B4D91}"/>
                </a:ext>
              </a:extLst>
            </p:cNvPr>
            <p:cNvSpPr/>
            <p:nvPr/>
          </p:nvSpPr>
          <p:spPr>
            <a:xfrm>
              <a:off x="3012744" y="3298195"/>
              <a:ext cx="72648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Emissão</a:t>
              </a: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A940B7FF-2096-4899-A84B-276BBC395587}"/>
              </a:ext>
            </a:extLst>
          </p:cNvPr>
          <p:cNvGrpSpPr/>
          <p:nvPr/>
        </p:nvGrpSpPr>
        <p:grpSpPr>
          <a:xfrm>
            <a:off x="7429231" y="3463025"/>
            <a:ext cx="2110204" cy="707886"/>
            <a:chOff x="7250664" y="3107266"/>
            <a:chExt cx="2110204" cy="707886"/>
          </a:xfrm>
        </p:grpSpPr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7103F804-7E0A-42D2-99AC-8F69F79D87F9}"/>
                </a:ext>
              </a:extLst>
            </p:cNvPr>
            <p:cNvGrpSpPr/>
            <p:nvPr/>
          </p:nvGrpSpPr>
          <p:grpSpPr>
            <a:xfrm>
              <a:off x="7250664" y="3107266"/>
              <a:ext cx="1972948" cy="707886"/>
              <a:chOff x="59149" y="3077798"/>
              <a:chExt cx="1972948" cy="707886"/>
            </a:xfrm>
          </p:grpSpPr>
          <p:sp>
            <p:nvSpPr>
              <p:cNvPr id="28" name="Retângulo: Cantos Arredondados 27">
                <a:extLst>
                  <a:ext uri="{FF2B5EF4-FFF2-40B4-BE49-F238E27FC236}">
                    <a16:creationId xmlns:a16="http://schemas.microsoft.com/office/drawing/2014/main" id="{32A49B9B-4499-438D-8740-CB5F0772BC35}"/>
                  </a:ext>
                </a:extLst>
              </p:cNvPr>
              <p:cNvSpPr/>
              <p:nvPr/>
            </p:nvSpPr>
            <p:spPr>
              <a:xfrm>
                <a:off x="332187" y="3167389"/>
                <a:ext cx="1699910" cy="523221"/>
              </a:xfrm>
              <a:prstGeom prst="roundRect">
                <a:avLst>
                  <a:gd name="adj" fmla="val 13273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103E3175-2A37-4B37-96B4-6CD83164F347}"/>
                  </a:ext>
                </a:extLst>
              </p:cNvPr>
              <p:cNvSpPr/>
              <p:nvPr/>
            </p:nvSpPr>
            <p:spPr>
              <a:xfrm>
                <a:off x="59149" y="3077798"/>
                <a:ext cx="707886" cy="7078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EB1B2849-5AAE-4981-ACD2-D32E0BC120E6}"/>
                </a:ext>
              </a:extLst>
            </p:cNvPr>
            <p:cNvSpPr txBox="1"/>
            <p:nvPr/>
          </p:nvSpPr>
          <p:spPr>
            <a:xfrm>
              <a:off x="7969207" y="3213556"/>
              <a:ext cx="13916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Evita pagamento em duplicidade</a:t>
              </a:r>
            </a:p>
          </p:txBody>
        </p:sp>
        <p:pic>
          <p:nvPicPr>
            <p:cNvPr id="27" name="Gráfico 26" descr="Embaralhar">
              <a:extLst>
                <a:ext uri="{FF2B5EF4-FFF2-40B4-BE49-F238E27FC236}">
                  <a16:creationId xmlns:a16="http://schemas.microsoft.com/office/drawing/2014/main" id="{2BC9C7B9-D45E-474B-ADA1-193BCDB78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65702" y="3312640"/>
              <a:ext cx="303317" cy="303317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7020833E-6D08-455C-8D80-E5826E033676}"/>
              </a:ext>
            </a:extLst>
          </p:cNvPr>
          <p:cNvGrpSpPr/>
          <p:nvPr/>
        </p:nvGrpSpPr>
        <p:grpSpPr>
          <a:xfrm>
            <a:off x="9637286" y="3463025"/>
            <a:ext cx="2484348" cy="707886"/>
            <a:chOff x="9637286" y="3154721"/>
            <a:chExt cx="2484348" cy="707886"/>
          </a:xfrm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5851E06E-0FA4-4588-B04F-DBC010ADCB56}"/>
                </a:ext>
              </a:extLst>
            </p:cNvPr>
            <p:cNvGrpSpPr/>
            <p:nvPr/>
          </p:nvGrpSpPr>
          <p:grpSpPr>
            <a:xfrm>
              <a:off x="9637286" y="3154721"/>
              <a:ext cx="2484348" cy="707886"/>
              <a:chOff x="59149" y="3077798"/>
              <a:chExt cx="2484348" cy="707886"/>
            </a:xfrm>
          </p:grpSpPr>
          <p:sp>
            <p:nvSpPr>
              <p:cNvPr id="35" name="Retângulo: Cantos Arredondados 34">
                <a:extLst>
                  <a:ext uri="{FF2B5EF4-FFF2-40B4-BE49-F238E27FC236}">
                    <a16:creationId xmlns:a16="http://schemas.microsoft.com/office/drawing/2014/main" id="{F35A3B05-0FC9-4615-8005-C40164DFF027}"/>
                  </a:ext>
                </a:extLst>
              </p:cNvPr>
              <p:cNvSpPr/>
              <p:nvPr/>
            </p:nvSpPr>
            <p:spPr>
              <a:xfrm>
                <a:off x="332187" y="3167389"/>
                <a:ext cx="2211310" cy="523221"/>
              </a:xfrm>
              <a:prstGeom prst="roundRect">
                <a:avLst>
                  <a:gd name="adj" fmla="val 13273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6" name="Elipse 35">
                <a:extLst>
                  <a:ext uri="{FF2B5EF4-FFF2-40B4-BE49-F238E27FC236}">
                    <a16:creationId xmlns:a16="http://schemas.microsoft.com/office/drawing/2014/main" id="{B6FD526B-62E0-431D-A49B-D17B92B506D5}"/>
                  </a:ext>
                </a:extLst>
              </p:cNvPr>
              <p:cNvSpPr/>
              <p:nvPr/>
            </p:nvSpPr>
            <p:spPr>
              <a:xfrm>
                <a:off x="59149" y="3077798"/>
                <a:ext cx="707886" cy="7078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C6C1A015-0D02-4FC2-9D1A-3ED853364556}"/>
                </a:ext>
              </a:extLst>
            </p:cNvPr>
            <p:cNvSpPr txBox="1"/>
            <p:nvPr/>
          </p:nvSpPr>
          <p:spPr>
            <a:xfrm>
              <a:off x="10345172" y="3284059"/>
              <a:ext cx="17764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Integração com qualquer sistema por API</a:t>
              </a:r>
            </a:p>
          </p:txBody>
        </p:sp>
        <p:pic>
          <p:nvPicPr>
            <p:cNvPr id="34" name="Gráfico 33" descr="Círculos com setas">
              <a:extLst>
                <a:ext uri="{FF2B5EF4-FFF2-40B4-BE49-F238E27FC236}">
                  <a16:creationId xmlns:a16="http://schemas.microsoft.com/office/drawing/2014/main" id="{8F1A65D2-50BA-40A4-A35D-92BF2B22B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68114" y="3281229"/>
              <a:ext cx="438849" cy="438849"/>
            </a:xfrm>
            <a:prstGeom prst="rect">
              <a:avLst/>
            </a:prstGeom>
          </p:spPr>
        </p:pic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384727DC-566D-4362-9325-791E43613F3A}"/>
              </a:ext>
            </a:extLst>
          </p:cNvPr>
          <p:cNvGrpSpPr/>
          <p:nvPr/>
        </p:nvGrpSpPr>
        <p:grpSpPr>
          <a:xfrm>
            <a:off x="4553104" y="3463025"/>
            <a:ext cx="2686596" cy="707886"/>
            <a:chOff x="4628603" y="3107266"/>
            <a:chExt cx="2686596" cy="707886"/>
          </a:xfrm>
        </p:grpSpPr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DA150BAE-39BA-4DEC-B17D-4FC8444FDF43}"/>
                </a:ext>
              </a:extLst>
            </p:cNvPr>
            <p:cNvGrpSpPr/>
            <p:nvPr/>
          </p:nvGrpSpPr>
          <p:grpSpPr>
            <a:xfrm>
              <a:off x="4628603" y="3107266"/>
              <a:ext cx="2618681" cy="707886"/>
              <a:chOff x="59149" y="3077798"/>
              <a:chExt cx="2618681" cy="707886"/>
            </a:xfrm>
          </p:grpSpPr>
          <p:sp>
            <p:nvSpPr>
              <p:cNvPr id="41" name="Retângulo: Cantos Arredondados 40">
                <a:extLst>
                  <a:ext uri="{FF2B5EF4-FFF2-40B4-BE49-F238E27FC236}">
                    <a16:creationId xmlns:a16="http://schemas.microsoft.com/office/drawing/2014/main" id="{D76E8A50-3E32-40F3-979E-2D51B0AC6EAC}"/>
                  </a:ext>
                </a:extLst>
              </p:cNvPr>
              <p:cNvSpPr/>
              <p:nvPr/>
            </p:nvSpPr>
            <p:spPr>
              <a:xfrm>
                <a:off x="332186" y="3167389"/>
                <a:ext cx="2345644" cy="523221"/>
              </a:xfrm>
              <a:prstGeom prst="roundRect">
                <a:avLst>
                  <a:gd name="adj" fmla="val 13273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2" name="Elipse 41">
                <a:extLst>
                  <a:ext uri="{FF2B5EF4-FFF2-40B4-BE49-F238E27FC236}">
                    <a16:creationId xmlns:a16="http://schemas.microsoft.com/office/drawing/2014/main" id="{82A1EB01-6734-4349-95F5-B8235F72B220}"/>
                  </a:ext>
                </a:extLst>
              </p:cNvPr>
              <p:cNvSpPr/>
              <p:nvPr/>
            </p:nvSpPr>
            <p:spPr>
              <a:xfrm>
                <a:off x="59149" y="3077798"/>
                <a:ext cx="707886" cy="7078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E79316BB-070B-459B-A737-CEFFE8A232FF}"/>
                </a:ext>
              </a:extLst>
            </p:cNvPr>
            <p:cNvSpPr txBox="1"/>
            <p:nvPr/>
          </p:nvSpPr>
          <p:spPr>
            <a:xfrm>
              <a:off x="5357200" y="3243023"/>
              <a:ext cx="195799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Integração Bancária – </a:t>
              </a:r>
            </a:p>
            <a:p>
              <a:r>
                <a:rPr lang="pt-BR" sz="1100" dirty="0">
                  <a:solidFill>
                    <a:schemeClr val="bg1"/>
                  </a:solidFill>
                </a:rPr>
                <a:t>pagamento por guia ou lote</a:t>
              </a:r>
            </a:p>
          </p:txBody>
        </p:sp>
        <p:pic>
          <p:nvPicPr>
            <p:cNvPr id="40" name="Gráfico 39" descr="Banco">
              <a:extLst>
                <a:ext uri="{FF2B5EF4-FFF2-40B4-BE49-F238E27FC236}">
                  <a16:creationId xmlns:a16="http://schemas.microsoft.com/office/drawing/2014/main" id="{A126A167-93A4-484E-97D7-D5808D724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25247" y="3170488"/>
              <a:ext cx="504596" cy="504596"/>
            </a:xfrm>
            <a:prstGeom prst="rect">
              <a:avLst/>
            </a:prstGeom>
          </p:spPr>
        </p:pic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45ACEBCD-4722-4117-9BFA-F3E34D3B78D9}"/>
              </a:ext>
            </a:extLst>
          </p:cNvPr>
          <p:cNvGrpSpPr/>
          <p:nvPr/>
        </p:nvGrpSpPr>
        <p:grpSpPr>
          <a:xfrm>
            <a:off x="59149" y="3463025"/>
            <a:ext cx="2416985" cy="707886"/>
            <a:chOff x="59149" y="3077798"/>
            <a:chExt cx="2416985" cy="70788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AD17782C-B907-4DDC-ACF3-21B4E85EB55E}"/>
                </a:ext>
              </a:extLst>
            </p:cNvPr>
            <p:cNvGrpSpPr/>
            <p:nvPr/>
          </p:nvGrpSpPr>
          <p:grpSpPr>
            <a:xfrm>
              <a:off x="59149" y="3077798"/>
              <a:ext cx="1972948" cy="707886"/>
              <a:chOff x="59149" y="3077798"/>
              <a:chExt cx="1972948" cy="707886"/>
            </a:xfrm>
          </p:grpSpPr>
          <p:sp>
            <p:nvSpPr>
              <p:cNvPr id="47" name="Retângulo: Cantos Arredondados 46">
                <a:extLst>
                  <a:ext uri="{FF2B5EF4-FFF2-40B4-BE49-F238E27FC236}">
                    <a16:creationId xmlns:a16="http://schemas.microsoft.com/office/drawing/2014/main" id="{9B34941F-2B52-4E25-9359-6114954F318A}"/>
                  </a:ext>
                </a:extLst>
              </p:cNvPr>
              <p:cNvSpPr/>
              <p:nvPr/>
            </p:nvSpPr>
            <p:spPr>
              <a:xfrm>
                <a:off x="332187" y="3167389"/>
                <a:ext cx="1699910" cy="523221"/>
              </a:xfrm>
              <a:prstGeom prst="roundRect">
                <a:avLst>
                  <a:gd name="adj" fmla="val 13273"/>
                </a:avLst>
              </a:prstGeom>
              <a:solidFill>
                <a:srgbClr val="0047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8" name="Elipse 47">
                <a:extLst>
                  <a:ext uri="{FF2B5EF4-FFF2-40B4-BE49-F238E27FC236}">
                    <a16:creationId xmlns:a16="http://schemas.microsoft.com/office/drawing/2014/main" id="{48DF14AC-7923-4B43-81F8-552C2A90A955}"/>
                  </a:ext>
                </a:extLst>
              </p:cNvPr>
              <p:cNvSpPr/>
              <p:nvPr/>
            </p:nvSpPr>
            <p:spPr>
              <a:xfrm>
                <a:off x="59149" y="3077798"/>
                <a:ext cx="707886" cy="7078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02AF2589-D151-414F-85ED-C08BE0BA1A7B}"/>
                </a:ext>
              </a:extLst>
            </p:cNvPr>
            <p:cNvSpPr txBox="1"/>
            <p:nvPr/>
          </p:nvSpPr>
          <p:spPr>
            <a:xfrm>
              <a:off x="801624" y="3298195"/>
              <a:ext cx="16745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bg1"/>
                  </a:solidFill>
                </a:rPr>
                <a:t> Arquivo (XML)</a:t>
              </a:r>
            </a:p>
          </p:txBody>
        </p:sp>
        <p:pic>
          <p:nvPicPr>
            <p:cNvPr id="46" name="Gráfico 45" descr="Papel">
              <a:extLst>
                <a:ext uri="{FF2B5EF4-FFF2-40B4-BE49-F238E27FC236}">
                  <a16:creationId xmlns:a16="http://schemas.microsoft.com/office/drawing/2014/main" id="{08915013-6FFD-4A39-8D2D-6B0792757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6411" y="3188884"/>
              <a:ext cx="455559" cy="455559"/>
            </a:xfrm>
            <a:prstGeom prst="rect">
              <a:avLst/>
            </a:prstGeom>
          </p:spPr>
        </p:pic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A7910ED3-14A7-4CEC-970C-25D4EAC20780}"/>
              </a:ext>
            </a:extLst>
          </p:cNvPr>
          <p:cNvGrpSpPr/>
          <p:nvPr/>
        </p:nvGrpSpPr>
        <p:grpSpPr>
          <a:xfrm>
            <a:off x="5615077" y="2773378"/>
            <a:ext cx="1290214" cy="530170"/>
            <a:chOff x="5615077" y="2112806"/>
            <a:chExt cx="1290214" cy="530170"/>
          </a:xfrm>
        </p:grpSpPr>
        <p:pic>
          <p:nvPicPr>
            <p:cNvPr id="50" name="Gráfico 49" descr="E-mail">
              <a:extLst>
                <a:ext uri="{FF2B5EF4-FFF2-40B4-BE49-F238E27FC236}">
                  <a16:creationId xmlns:a16="http://schemas.microsoft.com/office/drawing/2014/main" id="{4D3BF52E-5344-46D9-9A89-CF06D4B2F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15077" y="2112806"/>
              <a:ext cx="530170" cy="530170"/>
            </a:xfrm>
            <a:prstGeom prst="rect">
              <a:avLst/>
            </a:prstGeom>
          </p:spPr>
        </p:pic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5A64F655-127A-492E-9C25-44DF026C659A}"/>
                </a:ext>
              </a:extLst>
            </p:cNvPr>
            <p:cNvSpPr txBox="1"/>
            <p:nvPr/>
          </p:nvSpPr>
          <p:spPr>
            <a:xfrm>
              <a:off x="6077820" y="2275015"/>
              <a:ext cx="8274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dirty="0"/>
                <a:t>Por e-mail</a:t>
              </a: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6FCCB5B-297B-46B1-9D7B-A78B4C322C13}"/>
              </a:ext>
            </a:extLst>
          </p:cNvPr>
          <p:cNvGrpSpPr/>
          <p:nvPr/>
        </p:nvGrpSpPr>
        <p:grpSpPr>
          <a:xfrm>
            <a:off x="5584880" y="4471492"/>
            <a:ext cx="1232245" cy="530170"/>
            <a:chOff x="5584880" y="4165009"/>
            <a:chExt cx="1232245" cy="530170"/>
          </a:xfrm>
        </p:grpSpPr>
        <p:pic>
          <p:nvPicPr>
            <p:cNvPr id="53" name="Gráfico 52" descr="Impressora">
              <a:extLst>
                <a:ext uri="{FF2B5EF4-FFF2-40B4-BE49-F238E27FC236}">
                  <a16:creationId xmlns:a16="http://schemas.microsoft.com/office/drawing/2014/main" id="{D3E8179B-E8D0-4C43-8161-E22D8595A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584880" y="4165009"/>
              <a:ext cx="530170" cy="530170"/>
            </a:xfrm>
            <a:prstGeom prst="rect">
              <a:avLst/>
            </a:prstGeom>
          </p:spPr>
        </p:pic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EF3E3B15-1185-4E3B-BF7D-74DA09FDAA24}"/>
                </a:ext>
              </a:extLst>
            </p:cNvPr>
            <p:cNvSpPr txBox="1"/>
            <p:nvPr/>
          </p:nvSpPr>
          <p:spPr>
            <a:xfrm>
              <a:off x="6077820" y="4267491"/>
              <a:ext cx="73930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dirty="0"/>
                <a:t>Impresso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5514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D2C19631-536D-4E23-A8AD-40CC53149D07}"/>
              </a:ext>
            </a:extLst>
          </p:cNvPr>
          <p:cNvSpPr txBox="1">
            <a:spLocks/>
          </p:cNvSpPr>
          <p:nvPr/>
        </p:nvSpPr>
        <p:spPr>
          <a:xfrm>
            <a:off x="838200" y="2255837"/>
            <a:ext cx="5422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4100" dirty="0">
                <a:solidFill>
                  <a:schemeClr val="bg1"/>
                </a:solidFill>
                <a:cs typeface="Arial" panose="020B0604020202020204" pitchFamily="34" charset="0"/>
              </a:rPr>
              <a:t>O que é </a:t>
            </a:r>
            <a:r>
              <a:rPr lang="pt-BR" sz="4100" dirty="0">
                <a:solidFill>
                  <a:srgbClr val="D88D00"/>
                </a:solidFill>
                <a:cs typeface="Arial" panose="020B0604020202020204" pitchFamily="34" charset="0"/>
              </a:rPr>
              <a:t>comum a todos</a:t>
            </a:r>
            <a:r>
              <a:rPr lang="pt-BR" sz="4100" dirty="0">
                <a:solidFill>
                  <a:schemeClr val="bg1"/>
                </a:solidFill>
                <a:cs typeface="Arial" panose="020B0604020202020204" pitchFamily="34" charset="0"/>
              </a:rPr>
              <a:t> os </a:t>
            </a:r>
            <a:r>
              <a:rPr lang="pt-BR" sz="5300" b="1" dirty="0" err="1">
                <a:solidFill>
                  <a:schemeClr val="bg1"/>
                </a:solidFill>
                <a:cs typeface="Arial" panose="020B0604020202020204" pitchFamily="34" charset="0"/>
              </a:rPr>
              <a:t>RPAs</a:t>
            </a:r>
            <a:r>
              <a:rPr lang="pt-BR" sz="5300" b="1" dirty="0">
                <a:solidFill>
                  <a:schemeClr val="bg1"/>
                </a:solidFill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90492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ipse 15">
            <a:extLst>
              <a:ext uri="{FF2B5EF4-FFF2-40B4-BE49-F238E27FC236}">
                <a16:creationId xmlns:a16="http://schemas.microsoft.com/office/drawing/2014/main" id="{82B9983A-26F9-4F2C-AC98-60FD465EE57C}"/>
              </a:ext>
            </a:extLst>
          </p:cNvPr>
          <p:cNvSpPr/>
          <p:nvPr/>
        </p:nvSpPr>
        <p:spPr>
          <a:xfrm>
            <a:off x="8285053" y="-5373170"/>
            <a:ext cx="7442300" cy="7439706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25D5E4FA-F53A-4C2C-88CC-E22C8F8083EA}"/>
              </a:ext>
            </a:extLst>
          </p:cNvPr>
          <p:cNvGrpSpPr/>
          <p:nvPr/>
        </p:nvGrpSpPr>
        <p:grpSpPr>
          <a:xfrm>
            <a:off x="1158970" y="2109345"/>
            <a:ext cx="9362852" cy="2600005"/>
            <a:chOff x="1087434" y="2422171"/>
            <a:chExt cx="9362852" cy="2600005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D6F6191F-8CFF-4A4F-96B6-E0C3F8180EA4}"/>
                </a:ext>
              </a:extLst>
            </p:cNvPr>
            <p:cNvGrpSpPr/>
            <p:nvPr/>
          </p:nvGrpSpPr>
          <p:grpSpPr>
            <a:xfrm>
              <a:off x="1087434" y="2422171"/>
              <a:ext cx="6230630" cy="2600005"/>
              <a:chOff x="1202200" y="2338196"/>
              <a:chExt cx="6230630" cy="2600005"/>
            </a:xfrm>
          </p:grpSpPr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27D817B1-230B-483F-AE73-BD8A6C4D5E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5728" y="2603241"/>
                <a:ext cx="0" cy="212738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Picture 2" descr="https://vignette.wikia.nocookie.net/logopedia/images/1/13/SAP-Logo.png/revision/latest/scale-to-width-down/640?cb=20141014003217">
                <a:extLst>
                  <a:ext uri="{FF2B5EF4-FFF2-40B4-BE49-F238E27FC236}">
                    <a16:creationId xmlns:a16="http://schemas.microsoft.com/office/drawing/2014/main" id="{981FE54F-BA3A-4E89-9479-F3B5B2DF8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2200" y="2338196"/>
                <a:ext cx="1683497" cy="8338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" descr="https://upload.wikimedia.org/wikipedia/commons/thumb/9/96/Microsoft_logo_(2012).svg/2000px-Microsoft_logo_(2012).svg.png">
                <a:extLst>
                  <a:ext uri="{FF2B5EF4-FFF2-40B4-BE49-F238E27FC236}">
                    <a16:creationId xmlns:a16="http://schemas.microsoft.com/office/drawing/2014/main" id="{7628B3AA-999B-4DD7-9035-353FAEA4A7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0427" y="4282243"/>
                <a:ext cx="3072403" cy="655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57DAD466-2862-4312-BD0E-E7D12DA2A5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510" y="3817302"/>
              <a:ext cx="877077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>
              <a:extLst>
                <a:ext uri="{FF2B5EF4-FFF2-40B4-BE49-F238E27FC236}">
                  <a16:creationId xmlns:a16="http://schemas.microsoft.com/office/drawing/2014/main" id="{8A07E260-D7EA-4AD7-A5DE-BFE2D272DA8D}"/>
                </a:ext>
              </a:extLst>
            </p:cNvPr>
            <p:cNvCxnSpPr>
              <a:cxnSpLocks/>
            </p:cNvCxnSpPr>
            <p:nvPr/>
          </p:nvCxnSpPr>
          <p:spPr>
            <a:xfrm>
              <a:off x="7789501" y="2687216"/>
              <a:ext cx="0" cy="212738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tângulo 17">
            <a:extLst>
              <a:ext uri="{FF2B5EF4-FFF2-40B4-BE49-F238E27FC236}">
                <a16:creationId xmlns:a16="http://schemas.microsoft.com/office/drawing/2014/main" id="{3E66BEB6-8F20-46D5-9A20-22856FB5AF77}"/>
              </a:ext>
            </a:extLst>
          </p:cNvPr>
          <p:cNvSpPr/>
          <p:nvPr/>
        </p:nvSpPr>
        <p:spPr>
          <a:xfrm>
            <a:off x="2861191" y="376478"/>
            <a:ext cx="646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002963"/>
                </a:solidFill>
                <a:latin typeface="+mj-lt"/>
                <a:cs typeface="Segoe UI" panose="020B0502040204020203" pitchFamily="34" charset="0"/>
              </a:rPr>
              <a:t>Interfaces com </a:t>
            </a:r>
            <a:r>
              <a:rPr lang="pt-BR" sz="3600" dirty="0" err="1">
                <a:solidFill>
                  <a:srgbClr val="002963"/>
                </a:solidFill>
                <a:latin typeface="+mj-lt"/>
                <a:cs typeface="Segoe UI" panose="020B0502040204020203" pitchFamily="34" charset="0"/>
              </a:rPr>
              <a:t>ERPs</a:t>
            </a:r>
            <a:endParaRPr lang="pt-BR" sz="3600" dirty="0">
              <a:solidFill>
                <a:srgbClr val="002963"/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9FB218BA-EA41-48A3-8FA8-F018465C0B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3718" y="2093792"/>
            <a:ext cx="2810116" cy="861769"/>
          </a:xfrm>
          <a:prstGeom prst="rect">
            <a:avLst/>
          </a:prstGeom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DE16EEE1-1B74-4484-A051-8B7583D17E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9156" y="1966205"/>
            <a:ext cx="2303869" cy="1326645"/>
          </a:xfrm>
          <a:prstGeom prst="rect">
            <a:avLst/>
          </a:prstGeom>
        </p:spPr>
      </p:pic>
      <p:pic>
        <p:nvPicPr>
          <p:cNvPr id="23" name="Picture 2" descr="http://blog.virtualstoragezone.com/wp-content/uploads/2014/05/Oracle_logo.png">
            <a:extLst>
              <a:ext uri="{FF2B5EF4-FFF2-40B4-BE49-F238E27FC236}">
                <a16:creationId xmlns:a16="http://schemas.microsoft.com/office/drawing/2014/main" id="{61FB6858-B027-4DB9-856A-28701E659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362"/>
          <a:stretch/>
        </p:blipFill>
        <p:spPr bwMode="auto">
          <a:xfrm>
            <a:off x="688018" y="3975509"/>
            <a:ext cx="2625399" cy="8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F36A522-40D6-41A0-B6BB-B434E8576A63}"/>
              </a:ext>
            </a:extLst>
          </p:cNvPr>
          <p:cNvSpPr txBox="1"/>
          <p:nvPr/>
        </p:nvSpPr>
        <p:spPr>
          <a:xfrm>
            <a:off x="8368241" y="3975509"/>
            <a:ext cx="29709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i="1" dirty="0">
                <a:solidFill>
                  <a:srgbClr val="E2A9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JDE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E983B76-4DE2-4E80-BF8E-A16CB9C8D524}"/>
              </a:ext>
            </a:extLst>
          </p:cNvPr>
          <p:cNvSpPr/>
          <p:nvPr/>
        </p:nvSpPr>
        <p:spPr>
          <a:xfrm>
            <a:off x="-2181310" y="5204579"/>
            <a:ext cx="7442300" cy="7439706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1899919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3E66BEB6-8F20-46D5-9A20-22856FB5AF77}"/>
              </a:ext>
            </a:extLst>
          </p:cNvPr>
          <p:cNvSpPr/>
          <p:nvPr/>
        </p:nvSpPr>
        <p:spPr>
          <a:xfrm>
            <a:off x="581570" y="654803"/>
            <a:ext cx="39229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O que é comum a todos os </a:t>
            </a:r>
            <a:r>
              <a:rPr lang="pt-BR" sz="3200" dirty="0" err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RPAs</a:t>
            </a:r>
            <a:r>
              <a:rPr lang="pt-BR" sz="32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?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073A13A-6583-4A64-8A37-C1D3D2D1F655}"/>
              </a:ext>
            </a:extLst>
          </p:cNvPr>
          <p:cNvGrpSpPr/>
          <p:nvPr/>
        </p:nvGrpSpPr>
        <p:grpSpPr>
          <a:xfrm>
            <a:off x="3950894" y="3065199"/>
            <a:ext cx="3231745" cy="720000"/>
            <a:chOff x="5696108" y="1512718"/>
            <a:chExt cx="3231745" cy="720000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2C754300-A5C5-4EE7-B0A6-1DAC3B6B162A}"/>
                </a:ext>
              </a:extLst>
            </p:cNvPr>
            <p:cNvSpPr/>
            <p:nvPr/>
          </p:nvSpPr>
          <p:spPr>
            <a:xfrm>
              <a:off x="5696108" y="1782442"/>
              <a:ext cx="24473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400" b="1" dirty="0">
                  <a:solidFill>
                    <a:schemeClr val="bg1"/>
                  </a:solidFill>
                </a:rPr>
                <a:t>Contratação SaaS </a:t>
              </a:r>
              <a:r>
                <a:rPr lang="pt-BR" sz="1400" dirty="0">
                  <a:solidFill>
                    <a:schemeClr val="bg1"/>
                  </a:solidFill>
                </a:rPr>
                <a:t>(Cloud)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pic>
          <p:nvPicPr>
            <p:cNvPr id="8" name="Gráfico 7" descr="Computação em Nuvem">
              <a:extLst>
                <a:ext uri="{FF2B5EF4-FFF2-40B4-BE49-F238E27FC236}">
                  <a16:creationId xmlns:a16="http://schemas.microsoft.com/office/drawing/2014/main" id="{62685132-2CB2-4EA6-80E9-F79EFDC3F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07853" y="1512718"/>
              <a:ext cx="720000" cy="720000"/>
            </a:xfrm>
            <a:prstGeom prst="rect">
              <a:avLst/>
            </a:prstGeom>
          </p:spPr>
        </p:pic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566864D5-2FC9-477C-B040-A4C0F91712B7}"/>
              </a:ext>
            </a:extLst>
          </p:cNvPr>
          <p:cNvGrpSpPr/>
          <p:nvPr/>
        </p:nvGrpSpPr>
        <p:grpSpPr>
          <a:xfrm>
            <a:off x="3101701" y="4498789"/>
            <a:ext cx="3674305" cy="720000"/>
            <a:chOff x="5011506" y="3589961"/>
            <a:chExt cx="3674305" cy="72000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8D47D65-535E-417E-8A6D-5361A9B4EC37}"/>
                </a:ext>
              </a:extLst>
            </p:cNvPr>
            <p:cNvSpPr/>
            <p:nvPr/>
          </p:nvSpPr>
          <p:spPr>
            <a:xfrm>
              <a:off x="5011506" y="3688351"/>
              <a:ext cx="28056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400" b="1" dirty="0">
                  <a:solidFill>
                    <a:schemeClr val="bg1"/>
                  </a:solidFill>
                </a:rPr>
                <a:t>Atualização constante </a:t>
              </a:r>
              <a:r>
                <a:rPr lang="pt-BR" sz="1400" dirty="0">
                  <a:solidFill>
                    <a:schemeClr val="bg1"/>
                  </a:solidFill>
                </a:rPr>
                <a:t>(tecnológica e legal)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áfico 9" descr="Sincronização com a nuvem">
              <a:extLst>
                <a:ext uri="{FF2B5EF4-FFF2-40B4-BE49-F238E27FC236}">
                  <a16:creationId xmlns:a16="http://schemas.microsoft.com/office/drawing/2014/main" id="{6BFA2268-2C28-48CD-BFCD-55FD3578C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5811" y="3589961"/>
              <a:ext cx="720000" cy="720000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2901F4D-88F1-4132-BBD6-EBD59775E12B}"/>
              </a:ext>
            </a:extLst>
          </p:cNvPr>
          <p:cNvGrpSpPr/>
          <p:nvPr/>
        </p:nvGrpSpPr>
        <p:grpSpPr>
          <a:xfrm>
            <a:off x="4003873" y="1917513"/>
            <a:ext cx="3741957" cy="738664"/>
            <a:chOff x="347992" y="3998220"/>
            <a:chExt cx="3741957" cy="738664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BFB1DBAD-FF9B-467E-BD28-DBA234CB9178}"/>
                </a:ext>
              </a:extLst>
            </p:cNvPr>
            <p:cNvSpPr/>
            <p:nvPr/>
          </p:nvSpPr>
          <p:spPr>
            <a:xfrm>
              <a:off x="347992" y="3998220"/>
              <a:ext cx="285061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400" b="1" dirty="0">
                  <a:solidFill>
                    <a:schemeClr val="bg1"/>
                  </a:solidFill>
                </a:rPr>
                <a:t>Possibilidade de personalizações </a:t>
              </a:r>
              <a:r>
                <a:rPr lang="pt-BR" sz="1400" dirty="0">
                  <a:solidFill>
                    <a:schemeClr val="bg1"/>
                  </a:solidFill>
                </a:rPr>
                <a:t>/ Customizações</a:t>
              </a:r>
            </a:p>
          </p:txBody>
        </p:sp>
        <p:pic>
          <p:nvPicPr>
            <p:cNvPr id="12" name="Gráfico 11" descr="Interface do Usuário/Experiência do Usuário com preenchimento sólido">
              <a:extLst>
                <a:ext uri="{FF2B5EF4-FFF2-40B4-BE49-F238E27FC236}">
                  <a16:creationId xmlns:a16="http://schemas.microsoft.com/office/drawing/2014/main" id="{D6ADAE97-84A0-4B98-9F71-C7709CAEC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369949" y="3998220"/>
              <a:ext cx="720000" cy="720000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2BF704CD-66F3-4CE9-A142-DF8530B07DE5}"/>
              </a:ext>
            </a:extLst>
          </p:cNvPr>
          <p:cNvGrpSpPr/>
          <p:nvPr/>
        </p:nvGrpSpPr>
        <p:grpSpPr>
          <a:xfrm>
            <a:off x="6339585" y="712925"/>
            <a:ext cx="2200431" cy="720000"/>
            <a:chOff x="433170" y="1590159"/>
            <a:chExt cx="2200431" cy="72000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10AB209-5705-4AD5-8BA6-2AA04B39C10E}"/>
                </a:ext>
              </a:extLst>
            </p:cNvPr>
            <p:cNvSpPr/>
            <p:nvPr/>
          </p:nvSpPr>
          <p:spPr>
            <a:xfrm>
              <a:off x="433170" y="1808224"/>
              <a:ext cx="13724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</a:rPr>
                <a:t>Modularização</a:t>
              </a:r>
            </a:p>
          </p:txBody>
        </p:sp>
        <p:pic>
          <p:nvPicPr>
            <p:cNvPr id="14" name="Gráfico 13" descr="Diagrama de rede">
              <a:extLst>
                <a:ext uri="{FF2B5EF4-FFF2-40B4-BE49-F238E27FC236}">
                  <a16:creationId xmlns:a16="http://schemas.microsoft.com/office/drawing/2014/main" id="{A22F8C4A-BC72-4315-B3C8-943ED9332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913601" y="1590159"/>
              <a:ext cx="720000" cy="720000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0052C122-E560-44EF-AC15-A149E5A46935}"/>
              </a:ext>
            </a:extLst>
          </p:cNvPr>
          <p:cNvGrpSpPr/>
          <p:nvPr/>
        </p:nvGrpSpPr>
        <p:grpSpPr>
          <a:xfrm>
            <a:off x="8525714" y="4129457"/>
            <a:ext cx="2942137" cy="369332"/>
            <a:chOff x="-490519" y="4601337"/>
            <a:chExt cx="3097889" cy="404362"/>
          </a:xfrm>
          <a:solidFill>
            <a:srgbClr val="002963"/>
          </a:solidFill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BC2A84E1-570B-4AE0-93B9-876D99481E2F}"/>
                </a:ext>
              </a:extLst>
            </p:cNvPr>
            <p:cNvSpPr/>
            <p:nvPr/>
          </p:nvSpPr>
          <p:spPr>
            <a:xfrm>
              <a:off x="-490519" y="4611550"/>
              <a:ext cx="3097889" cy="385366"/>
            </a:xfrm>
            <a:prstGeom prst="rect">
              <a:avLst/>
            </a:prstGeom>
            <a:solidFill>
              <a:srgbClr val="D88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A0A4BFB2-7CD9-4C71-BBB9-D6537E4EB02D}"/>
                </a:ext>
              </a:extLst>
            </p:cNvPr>
            <p:cNvSpPr txBox="1"/>
            <p:nvPr/>
          </p:nvSpPr>
          <p:spPr>
            <a:xfrm>
              <a:off x="-97931" y="4601337"/>
              <a:ext cx="2312711" cy="404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</a:rPr>
                <a:t>Outra possibilidade</a:t>
              </a:r>
            </a:p>
          </p:txBody>
        </p:sp>
      </p:grpSp>
      <p:pic>
        <p:nvPicPr>
          <p:cNvPr id="23" name="Imagem 22" descr="Uma imagem contendo relógio, placar, placa&#10;&#10;Descrição gerada automaticamente">
            <a:extLst>
              <a:ext uri="{FF2B5EF4-FFF2-40B4-BE49-F238E27FC236}">
                <a16:creationId xmlns:a16="http://schemas.microsoft.com/office/drawing/2014/main" id="{20152DF9-A59E-4FD5-8956-750B0C1DA8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836" y="4800941"/>
            <a:ext cx="3097889" cy="11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70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9660362-B79D-4293-96A9-33E565C20171}"/>
              </a:ext>
            </a:extLst>
          </p:cNvPr>
          <p:cNvSpPr/>
          <p:nvPr/>
        </p:nvSpPr>
        <p:spPr>
          <a:xfrm>
            <a:off x="292100" y="2331962"/>
            <a:ext cx="2667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Cenários reais:</a:t>
            </a:r>
            <a:endParaRPr lang="pt-BR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767DA85-196F-431E-B566-52B11BD66625}"/>
              </a:ext>
            </a:extLst>
          </p:cNvPr>
          <p:cNvSpPr/>
          <p:nvPr/>
        </p:nvSpPr>
        <p:spPr>
          <a:xfrm>
            <a:off x="292099" y="2857127"/>
            <a:ext cx="2667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cs typeface="Segoe UI" panose="020B0502040204020203" pitchFamily="34" charset="0"/>
              </a:rPr>
              <a:t>Emissão de pedidos e </a:t>
            </a:r>
            <a:r>
              <a:rPr lang="pt-BR" sz="1400" dirty="0" err="1">
                <a:solidFill>
                  <a:schemeClr val="bg1"/>
                </a:solidFill>
                <a:cs typeface="Segoe UI" panose="020B0502040204020203" pitchFamily="34" charset="0"/>
              </a:rPr>
              <a:t>Servicedesk</a:t>
            </a:r>
            <a:endParaRPr lang="pt-BR" sz="110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7" name="Chatbot e Produtividade corporativa">
            <a:hlinkClick r:id="" action="ppaction://media"/>
            <a:extLst>
              <a:ext uri="{FF2B5EF4-FFF2-40B4-BE49-F238E27FC236}">
                <a16:creationId xmlns:a16="http://schemas.microsoft.com/office/drawing/2014/main" id="{7822E0FC-204F-4295-B494-EFD2E49DFE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74622" y="775713"/>
            <a:ext cx="8925278" cy="50204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3106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9660362-B79D-4293-96A9-33E565C20171}"/>
              </a:ext>
            </a:extLst>
          </p:cNvPr>
          <p:cNvSpPr/>
          <p:nvPr/>
        </p:nvSpPr>
        <p:spPr>
          <a:xfrm>
            <a:off x="292100" y="2331962"/>
            <a:ext cx="2667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Cenários reais:</a:t>
            </a:r>
            <a:endParaRPr lang="pt-BR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767DA85-196F-431E-B566-52B11BD66625}"/>
              </a:ext>
            </a:extLst>
          </p:cNvPr>
          <p:cNvSpPr/>
          <p:nvPr/>
        </p:nvSpPr>
        <p:spPr>
          <a:xfrm>
            <a:off x="292099" y="2857127"/>
            <a:ext cx="2667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cs typeface="Segoe UI" panose="020B0502040204020203" pitchFamily="34" charset="0"/>
              </a:rPr>
              <a:t>Preenchimento simplificado e Plano de ação</a:t>
            </a:r>
            <a:endParaRPr lang="pt-BR" sz="110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Chatbot e Produtividade corporativa_2">
            <a:hlinkClick r:id="" action="ppaction://media"/>
            <a:extLst>
              <a:ext uri="{FF2B5EF4-FFF2-40B4-BE49-F238E27FC236}">
                <a16:creationId xmlns:a16="http://schemas.microsoft.com/office/drawing/2014/main" id="{5C2083E3-A472-454C-B934-AFD4D386BF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06372" y="879042"/>
            <a:ext cx="8893528" cy="5002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4370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omem de óculos com a mão no rosto&#10;&#10;Descrição gerada automaticamente">
            <a:extLst>
              <a:ext uri="{FF2B5EF4-FFF2-40B4-BE49-F238E27FC236}">
                <a16:creationId xmlns:a16="http://schemas.microsoft.com/office/drawing/2014/main" id="{14A24A00-56BD-41FF-8EF6-AE37A77921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8016"/>
            <a:ext cx="4576924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7B27205-8365-45D7-957A-18C9662E36E3}"/>
              </a:ext>
            </a:extLst>
          </p:cNvPr>
          <p:cNvSpPr txBox="1">
            <a:spLocks/>
          </p:cNvSpPr>
          <p:nvPr/>
        </p:nvSpPr>
        <p:spPr>
          <a:xfrm>
            <a:off x="4679120" y="3154896"/>
            <a:ext cx="5703130" cy="1166654"/>
          </a:xfrm>
          <a:prstGeom prst="rect">
            <a:avLst/>
          </a:prstGeom>
        </p:spPr>
        <p:txBody>
          <a:bodyPr/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282828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defTabSz="412667">
              <a:defRPr/>
            </a:pPr>
            <a:r>
              <a:rPr lang="pt-BR" sz="8000" b="1" kern="0" dirty="0">
                <a:solidFill>
                  <a:srgbClr val="0064F8"/>
                </a:solidFill>
                <a:latin typeface="+mj-lt"/>
                <a:ea typeface="Knowledge2017TF" charset="0"/>
                <a:cs typeface="Knowledge2017TF" charset="0"/>
              </a:rPr>
              <a:t>Dúvidas?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CCC447-8CB9-412E-9CE3-3E1112619454}"/>
              </a:ext>
            </a:extLst>
          </p:cNvPr>
          <p:cNvSpPr txBox="1"/>
          <p:nvPr/>
        </p:nvSpPr>
        <p:spPr>
          <a:xfrm rot="3114873">
            <a:off x="2679312" y="31269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pt-BR" sz="4000" dirty="0">
                <a:solidFill>
                  <a:srgbClr val="0064F8"/>
                </a:solidFill>
                <a:latin typeface="+mj-lt"/>
              </a:rPr>
              <a:t>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1AB11F-0FF4-49CB-B176-71D5246DE5CA}"/>
              </a:ext>
            </a:extLst>
          </p:cNvPr>
          <p:cNvSpPr txBox="1"/>
          <p:nvPr/>
        </p:nvSpPr>
        <p:spPr>
          <a:xfrm rot="4138708">
            <a:off x="2730410" y="65377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pt-BR" sz="3200" dirty="0">
                <a:solidFill>
                  <a:srgbClr val="3B8AFF"/>
                </a:solidFill>
                <a:latin typeface="+mj-lt"/>
              </a:rPr>
              <a:t>?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85BE3C0-28BE-49FA-B818-374FC210AABD}"/>
              </a:ext>
            </a:extLst>
          </p:cNvPr>
          <p:cNvSpPr/>
          <p:nvPr/>
        </p:nvSpPr>
        <p:spPr>
          <a:xfrm>
            <a:off x="7760068" y="-4511527"/>
            <a:ext cx="7442300" cy="7439706"/>
          </a:xfrm>
          <a:prstGeom prst="ellipse">
            <a:avLst/>
          </a:prstGeom>
          <a:noFill/>
          <a:ln w="38100">
            <a:solidFill>
              <a:srgbClr val="EA960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2741827-A1B1-4932-B2F9-12B591264144}"/>
              </a:ext>
            </a:extLst>
          </p:cNvPr>
          <p:cNvSpPr/>
          <p:nvPr/>
        </p:nvSpPr>
        <p:spPr>
          <a:xfrm>
            <a:off x="6617068" y="4765823"/>
            <a:ext cx="7442300" cy="7439706"/>
          </a:xfrm>
          <a:prstGeom prst="ellipse">
            <a:avLst/>
          </a:prstGeom>
          <a:noFill/>
          <a:ln w="38100">
            <a:solidFill>
              <a:srgbClr val="0047B0">
                <a:alpha val="32941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464837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F052A3F-FA06-4CE2-A170-4C43657216AD}"/>
              </a:ext>
            </a:extLst>
          </p:cNvPr>
          <p:cNvSpPr txBox="1"/>
          <p:nvPr/>
        </p:nvSpPr>
        <p:spPr>
          <a:xfrm>
            <a:off x="8031480" y="2521876"/>
            <a:ext cx="4409439" cy="15982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000"/>
              </a:lnSpc>
            </a:pPr>
            <a:r>
              <a:rPr lang="pt-BR" sz="2000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contato@gsw.com.br</a:t>
            </a:r>
          </a:p>
          <a:p>
            <a:pPr>
              <a:lnSpc>
                <a:spcPts val="3000"/>
              </a:lnSpc>
            </a:pPr>
            <a:r>
              <a:rPr lang="pt-BR" sz="2000" b="1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000" b="1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12) 2139-1750</a:t>
            </a:r>
            <a:b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48DA98-6872-473E-93DD-7659774F9C32}"/>
              </a:ext>
            </a:extLst>
          </p:cNvPr>
          <p:cNvSpPr txBox="1"/>
          <p:nvPr/>
        </p:nvSpPr>
        <p:spPr>
          <a:xfrm>
            <a:off x="1626009" y="1833827"/>
            <a:ext cx="1584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" panose="00000500000000000000" pitchFamily="50" charset="0"/>
              </a:rPr>
              <a:t>Fale com a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B4FEB0B-188A-41A7-98D6-93A4E99F4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6009" y="2451101"/>
            <a:ext cx="3022875" cy="6527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FE18700-63B9-4D10-834A-D7C355873D12}"/>
              </a:ext>
            </a:extLst>
          </p:cNvPr>
          <p:cNvSpPr txBox="1"/>
          <p:nvPr/>
        </p:nvSpPr>
        <p:spPr>
          <a:xfrm>
            <a:off x="2418053" y="3136339"/>
            <a:ext cx="218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" panose="00000500000000000000" pitchFamily="50" charset="0"/>
              </a:rPr>
              <a:t>www.gsw.com.br</a:t>
            </a:r>
          </a:p>
        </p:txBody>
      </p:sp>
      <p:pic>
        <p:nvPicPr>
          <p:cNvPr id="8" name="Gráfico 7" descr="Telefone com preenchimento sólido">
            <a:extLst>
              <a:ext uri="{FF2B5EF4-FFF2-40B4-BE49-F238E27FC236}">
                <a16:creationId xmlns:a16="http://schemas.microsoft.com/office/drawing/2014/main" id="{CEF22C0F-95E3-4AD9-B43A-BFBFEB670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1818" y="3321005"/>
            <a:ext cx="457200" cy="457200"/>
          </a:xfrm>
          <a:prstGeom prst="rect">
            <a:avLst/>
          </a:prstGeom>
        </p:spPr>
      </p:pic>
      <p:pic>
        <p:nvPicPr>
          <p:cNvPr id="10" name="Gráfico 9" descr="E-mail com preenchimento sólido">
            <a:extLst>
              <a:ext uri="{FF2B5EF4-FFF2-40B4-BE49-F238E27FC236}">
                <a16:creationId xmlns:a16="http://schemas.microsoft.com/office/drawing/2014/main" id="{9CBF58E4-4AD8-4F37-8747-8B3B0B8E75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14518" y="254887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62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SW21">
      <a:majorFont>
        <a:latin typeface="Montserrat Extra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8145C14B62746930E69CDA384290A" ma:contentTypeVersion="10" ma:contentTypeDescription="Create a new document." ma:contentTypeScope="" ma:versionID="af999242a0c8e2cdc908ce484d57a171">
  <xsd:schema xmlns:xsd="http://www.w3.org/2001/XMLSchema" xmlns:xs="http://www.w3.org/2001/XMLSchema" xmlns:p="http://schemas.microsoft.com/office/2006/metadata/properties" xmlns:ns3="9e56c6de-ee4f-4dfb-a777-01cb1152e3d1" xmlns:ns4="f3d260e0-d1af-4709-8c66-4a016c38ed30" targetNamespace="http://schemas.microsoft.com/office/2006/metadata/properties" ma:root="true" ma:fieldsID="bb98ed178047e7c5e4b3bb5a4f78401e" ns3:_="" ns4:_="">
    <xsd:import namespace="9e56c6de-ee4f-4dfb-a777-01cb1152e3d1"/>
    <xsd:import namespace="f3d260e0-d1af-4709-8c66-4a016c38ed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6c6de-ee4f-4dfb-a777-01cb1152e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d260e0-d1af-4709-8c66-4a016c38e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D08046-9FAB-4C41-9A02-5AC897D6E9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40E42D-3825-433E-8313-03AEAFA824AC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9e56c6de-ee4f-4dfb-a777-01cb1152e3d1"/>
    <ds:schemaRef ds:uri="http://purl.org/dc/elements/1.1/"/>
    <ds:schemaRef ds:uri="http://www.w3.org/XML/1998/namespace"/>
    <ds:schemaRef ds:uri="http://schemas.microsoft.com/office/infopath/2007/PartnerControls"/>
    <ds:schemaRef ds:uri="f3d260e0-d1af-4709-8c66-4a016c38ed30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75028CA-B8D8-4ABE-B81F-D972333ED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6c6de-ee4f-4dfb-a777-01cb1152e3d1"/>
    <ds:schemaRef ds:uri="f3d260e0-d1af-4709-8c66-4a016c38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1328</Words>
  <Application>Microsoft Office PowerPoint</Application>
  <PresentationFormat>Widescreen</PresentationFormat>
  <Paragraphs>262</Paragraphs>
  <Slides>32</Slides>
  <Notes>15</Notes>
  <HiddenSlides>1</HiddenSlides>
  <MMClips>2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1" baseType="lpstr">
      <vt:lpstr>Montserrat ExtraBold</vt:lpstr>
      <vt:lpstr>Arial Black</vt:lpstr>
      <vt:lpstr>Montserrat Medium</vt:lpstr>
      <vt:lpstr>Calibri</vt:lpstr>
      <vt:lpstr>Arial</vt:lpstr>
      <vt:lpstr>Montserrat</vt:lpstr>
      <vt:lpstr>Segoe UI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GSW ORGANIZER Gerar Programação</vt:lpstr>
      <vt:lpstr>Exemplo de controle dos prazos e tarefas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Philip Dias Rodrigues</dc:creator>
  <cp:lastModifiedBy>Guilherme Philip Dias Rodrigues</cp:lastModifiedBy>
  <cp:revision>251</cp:revision>
  <dcterms:created xsi:type="dcterms:W3CDTF">2020-01-28T12:57:53Z</dcterms:created>
  <dcterms:modified xsi:type="dcterms:W3CDTF">2021-06-21T19:23:03Z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0x0101005118145C14B62746930E69CDA384290A</vt:lpwstr>
  </property>
</Properties>
</file>